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87" r:id="rId1"/>
    <p:sldMasterId id="2147483700" r:id="rId2"/>
  </p:sldMasterIdLst>
  <p:notesMasterIdLst>
    <p:notesMasterId r:id="rId19"/>
  </p:notesMasterIdLst>
  <p:sldIdLst>
    <p:sldId id="815" r:id="rId3"/>
    <p:sldId id="435" r:id="rId4"/>
    <p:sldId id="374" r:id="rId5"/>
    <p:sldId id="436" r:id="rId6"/>
    <p:sldId id="434" r:id="rId7"/>
    <p:sldId id="388" r:id="rId8"/>
    <p:sldId id="389" r:id="rId9"/>
    <p:sldId id="390" r:id="rId10"/>
    <p:sldId id="391" r:id="rId11"/>
    <p:sldId id="437" r:id="rId12"/>
    <p:sldId id="418" r:id="rId13"/>
    <p:sldId id="438" r:id="rId14"/>
    <p:sldId id="816" r:id="rId15"/>
    <p:sldId id="439" r:id="rId16"/>
    <p:sldId id="440" r:id="rId17"/>
    <p:sldId id="441" r:id="rId18"/>
  </p:sldIdLst>
  <p:sldSz cx="12192000" cy="6858000"/>
  <p:notesSz cx="6808788" cy="99409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510" autoAdjust="0"/>
  </p:normalViewPr>
  <p:slideViewPr>
    <p:cSldViewPr snapToGrid="0">
      <p:cViewPr varScale="1">
        <p:scale>
          <a:sx n="89" d="100"/>
          <a:sy n="89" d="100"/>
        </p:scale>
        <p:origin x="131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3BA3EC48-994D-40DE-A61C-9DBDE148E76B}" type="datetimeFigureOut">
              <a:rPr lang="tr-TR" smtClean="0"/>
              <a:pPr/>
              <a:t>16.12.2022</a:t>
            </a:fld>
            <a:endParaRPr lang="tr-TR"/>
          </a:p>
        </p:txBody>
      </p:sp>
      <p:sp>
        <p:nvSpPr>
          <p:cNvPr id="4" name="Slayt Görüntüsü Yer Tutucusu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66B6FB06-A261-4B7B-8A26-2228362504A8}" type="slidenum">
              <a:rPr lang="tr-TR" smtClean="0"/>
              <a:pPr/>
              <a:t>‹#›</a:t>
            </a:fld>
            <a:endParaRPr lang="tr-TR"/>
          </a:p>
        </p:txBody>
      </p:sp>
    </p:spTree>
    <p:extLst>
      <p:ext uri="{BB962C8B-B14F-4D97-AF65-F5344CB8AC3E}">
        <p14:creationId xmlns:p14="http://schemas.microsoft.com/office/powerpoint/2010/main" val="2723253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B6FB06-A261-4B7B-8A26-2228362504A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587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69F2D5-FBC0-4146-BBC8-2ADEABD7FB73}"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757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69F2D5-FBC0-4146-BBC8-2ADEABD7FB73}"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4626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69F2D5-FBC0-4146-BBC8-2ADEABD7FB73}"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5799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6B6FB06-A261-4B7B-8A26-2228362504A8}" type="slidenum">
              <a:rPr lang="tr-TR" smtClean="0"/>
              <a:pPr/>
              <a:t>13</a:t>
            </a:fld>
            <a:endParaRPr lang="tr-TR"/>
          </a:p>
        </p:txBody>
      </p:sp>
    </p:spTree>
    <p:extLst>
      <p:ext uri="{BB962C8B-B14F-4D97-AF65-F5344CB8AC3E}">
        <p14:creationId xmlns:p14="http://schemas.microsoft.com/office/powerpoint/2010/main" val="2759618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69F2D5-FBC0-4146-BBC8-2ADEABD7FB73}"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2403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69F2D5-FBC0-4146-BBC8-2ADEABD7FB73}"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3284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69F2D5-FBC0-4146-BBC8-2ADEABD7FB73}"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2625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69F2D5-FBC0-4146-BBC8-2ADEABD7FB73}"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8370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69F2D5-FBC0-4146-BBC8-2ADEABD7FB73}"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9788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69F2D5-FBC0-4146-BBC8-2ADEABD7FB73}"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2190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69F2D5-FBC0-4146-BBC8-2ADEABD7FB73}"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8581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69F2D5-FBC0-4146-BBC8-2ADEABD7FB73}"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524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69F2D5-FBC0-4146-BBC8-2ADEABD7FB73}"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4853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69F2D5-FBC0-4146-BBC8-2ADEABD7FB73}"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3057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69F2D5-FBC0-4146-BBC8-2ADEABD7FB73}"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3535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ABED142F-8133-4BD1-8CD6-2CC38886F36C}" type="datetime1">
              <a:rPr lang="tr-TR" smtClean="0"/>
              <a:pPr/>
              <a:t>16.12.2022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CD00070-5FA0-46A2-9E09-86486433C643}" type="slidenum">
              <a:rPr lang="tr-TR" smtClean="0"/>
              <a:pPr/>
              <a:t>‹#›</a:t>
            </a:fld>
            <a:endParaRPr lang="tr-TR"/>
          </a:p>
        </p:txBody>
      </p:sp>
    </p:spTree>
    <p:extLst>
      <p:ext uri="{BB962C8B-B14F-4D97-AF65-F5344CB8AC3E}">
        <p14:creationId xmlns:p14="http://schemas.microsoft.com/office/powerpoint/2010/main" val="2126117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455E311-BC4C-49EF-80A8-336BB6D61ABA}" type="datetime1">
              <a:rPr lang="tr-TR" smtClean="0"/>
              <a:pPr/>
              <a:t>16.12.2022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CD00070-5FA0-46A2-9E09-86486433C643}" type="slidenum">
              <a:rPr lang="tr-TR" smtClean="0"/>
              <a:pPr/>
              <a:t>‹#›</a:t>
            </a:fld>
            <a:endParaRPr lang="tr-TR"/>
          </a:p>
        </p:txBody>
      </p:sp>
    </p:spTree>
    <p:extLst>
      <p:ext uri="{BB962C8B-B14F-4D97-AF65-F5344CB8AC3E}">
        <p14:creationId xmlns:p14="http://schemas.microsoft.com/office/powerpoint/2010/main" val="144345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2A30582-7697-43E2-836A-ACBFCA286C91}" type="datetime1">
              <a:rPr lang="tr-TR" smtClean="0"/>
              <a:pPr/>
              <a:t>16.12.2022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CD00070-5FA0-46A2-9E09-86486433C643}" type="slidenum">
              <a:rPr lang="tr-TR" smtClean="0"/>
              <a:pPr/>
              <a:t>‹#›</a:t>
            </a:fld>
            <a:endParaRPr lang="tr-TR"/>
          </a:p>
        </p:txBody>
      </p:sp>
    </p:spTree>
    <p:extLst>
      <p:ext uri="{BB962C8B-B14F-4D97-AF65-F5344CB8AC3E}">
        <p14:creationId xmlns:p14="http://schemas.microsoft.com/office/powerpoint/2010/main" val="316820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BED142F-8133-4BD1-8CD6-2CC38886F36C}" type="datetime1">
              <a:rPr lang="tr-TR" smtClean="0"/>
              <a:pPr/>
              <a:t>16.12.2022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CD00070-5FA0-46A2-9E09-86486433C643}" type="slidenum">
              <a:rPr lang="tr-TR" smtClean="0"/>
              <a:pPr/>
              <a:t>‹#›</a:t>
            </a:fld>
            <a:endParaRPr lang="tr-TR"/>
          </a:p>
        </p:txBody>
      </p:sp>
    </p:spTree>
    <p:extLst>
      <p:ext uri="{BB962C8B-B14F-4D97-AF65-F5344CB8AC3E}">
        <p14:creationId xmlns:p14="http://schemas.microsoft.com/office/powerpoint/2010/main" val="1801264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AE7D46E-4EDC-428B-92E3-35E778F7CBFF}" type="datetime1">
              <a:rPr lang="tr-TR" smtClean="0"/>
              <a:pPr/>
              <a:t>16.12.2022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CD00070-5FA0-46A2-9E09-86486433C643}" type="slidenum">
              <a:rPr lang="tr-TR" smtClean="0"/>
              <a:pPr/>
              <a:t>‹#›</a:t>
            </a:fld>
            <a:endParaRPr lang="tr-TR"/>
          </a:p>
        </p:txBody>
      </p:sp>
    </p:spTree>
    <p:extLst>
      <p:ext uri="{BB962C8B-B14F-4D97-AF65-F5344CB8AC3E}">
        <p14:creationId xmlns:p14="http://schemas.microsoft.com/office/powerpoint/2010/main" val="54746608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033E30AE-D1BD-49D3-A697-6EDA43FF4C8C}" type="datetime1">
              <a:rPr lang="tr-TR" smtClean="0"/>
              <a:pPr/>
              <a:t>16.12.2022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CD00070-5FA0-46A2-9E09-86486433C643}" type="slidenum">
              <a:rPr lang="tr-TR" smtClean="0"/>
              <a:pPr/>
              <a:t>‹#›</a:t>
            </a:fld>
            <a:endParaRPr lang="tr-TR"/>
          </a:p>
        </p:txBody>
      </p:sp>
    </p:spTree>
    <p:extLst>
      <p:ext uri="{BB962C8B-B14F-4D97-AF65-F5344CB8AC3E}">
        <p14:creationId xmlns:p14="http://schemas.microsoft.com/office/powerpoint/2010/main" val="1128527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CAE7D46E-4EDC-428B-92E3-35E778F7CBFF}" type="datetime1">
              <a:rPr lang="tr-TR" smtClean="0"/>
              <a:pPr/>
              <a:t>16.12.2022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CD00070-5FA0-46A2-9E09-86486433C643}" type="slidenum">
              <a:rPr lang="tr-TR" smtClean="0"/>
              <a:pPr/>
              <a:t>‹#›</a:t>
            </a:fld>
            <a:endParaRPr lang="tr-TR"/>
          </a:p>
        </p:txBody>
      </p:sp>
    </p:spTree>
    <p:extLst>
      <p:ext uri="{BB962C8B-B14F-4D97-AF65-F5344CB8AC3E}">
        <p14:creationId xmlns:p14="http://schemas.microsoft.com/office/powerpoint/2010/main" val="297223447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CAE7D46E-4EDC-428B-92E3-35E778F7CBFF}" type="datetime1">
              <a:rPr lang="tr-TR" smtClean="0"/>
              <a:pPr/>
              <a:t>16.12.2022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CD00070-5FA0-46A2-9E09-86486433C643}" type="slidenum">
              <a:rPr lang="tr-TR" smtClean="0"/>
              <a:pPr/>
              <a:t>‹#›</a:t>
            </a:fld>
            <a:endParaRPr lang="tr-TR"/>
          </a:p>
        </p:txBody>
      </p:sp>
    </p:spTree>
    <p:extLst>
      <p:ext uri="{BB962C8B-B14F-4D97-AF65-F5344CB8AC3E}">
        <p14:creationId xmlns:p14="http://schemas.microsoft.com/office/powerpoint/2010/main" val="378775102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D4EEA89-8CB2-4425-81D5-5C6A1C69F8D4}" type="datetime1">
              <a:rPr lang="tr-TR" smtClean="0"/>
              <a:pPr/>
              <a:t>16.12.2022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CD00070-5FA0-46A2-9E09-86486433C643}" type="slidenum">
              <a:rPr lang="tr-TR" smtClean="0"/>
              <a:pPr/>
              <a:t>‹#›</a:t>
            </a:fld>
            <a:endParaRPr lang="tr-TR"/>
          </a:p>
        </p:txBody>
      </p:sp>
    </p:spTree>
    <p:extLst>
      <p:ext uri="{BB962C8B-B14F-4D97-AF65-F5344CB8AC3E}">
        <p14:creationId xmlns:p14="http://schemas.microsoft.com/office/powerpoint/2010/main" val="1752587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ADCA74-F5A0-437C-92E6-C742E7033A4C}" type="datetime1">
              <a:rPr lang="tr-TR" smtClean="0"/>
              <a:pPr/>
              <a:t>16.12.2022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CD00070-5FA0-46A2-9E09-86486433C643}" type="slidenum">
              <a:rPr lang="tr-TR" smtClean="0"/>
              <a:pPr/>
              <a:t>‹#›</a:t>
            </a:fld>
            <a:endParaRPr lang="tr-TR"/>
          </a:p>
        </p:txBody>
      </p:sp>
    </p:spTree>
    <p:extLst>
      <p:ext uri="{BB962C8B-B14F-4D97-AF65-F5344CB8AC3E}">
        <p14:creationId xmlns:p14="http://schemas.microsoft.com/office/powerpoint/2010/main" val="1739744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AE7D46E-4EDC-428B-92E3-35E778F7CBFF}" type="datetime1">
              <a:rPr lang="tr-TR" smtClean="0"/>
              <a:pPr/>
              <a:t>16.12.2022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CD00070-5FA0-46A2-9E09-86486433C643}" type="slidenum">
              <a:rPr lang="tr-TR" smtClean="0"/>
              <a:pPr/>
              <a:t>‹#›</a:t>
            </a:fld>
            <a:endParaRPr lang="tr-TR"/>
          </a:p>
        </p:txBody>
      </p:sp>
    </p:spTree>
    <p:extLst>
      <p:ext uri="{BB962C8B-B14F-4D97-AF65-F5344CB8AC3E}">
        <p14:creationId xmlns:p14="http://schemas.microsoft.com/office/powerpoint/2010/main" val="345192396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9283EDF-F739-4051-BB98-43CFD9D49784}" type="datetime1">
              <a:rPr lang="tr-TR" smtClean="0"/>
              <a:pPr/>
              <a:t>16.12.2022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CD00070-5FA0-46A2-9E09-86486433C643}" type="slidenum">
              <a:rPr lang="tr-TR" smtClean="0"/>
              <a:pPr/>
              <a:t>‹#›</a:t>
            </a:fld>
            <a:endParaRPr lang="tr-TR"/>
          </a:p>
        </p:txBody>
      </p:sp>
    </p:spTree>
    <p:extLst>
      <p:ext uri="{BB962C8B-B14F-4D97-AF65-F5344CB8AC3E}">
        <p14:creationId xmlns:p14="http://schemas.microsoft.com/office/powerpoint/2010/main" val="3184418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317DEBA-66D7-427D-B263-47B932D436B9}" type="datetime1">
              <a:rPr lang="tr-TR" smtClean="0"/>
              <a:pPr/>
              <a:t>16.12.2022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CD00070-5FA0-46A2-9E09-86486433C643}" type="slidenum">
              <a:rPr lang="tr-TR" smtClean="0"/>
              <a:pPr/>
              <a:t>‹#›</a:t>
            </a:fld>
            <a:endParaRPr lang="tr-TR"/>
          </a:p>
        </p:txBody>
      </p:sp>
    </p:spTree>
    <p:extLst>
      <p:ext uri="{BB962C8B-B14F-4D97-AF65-F5344CB8AC3E}">
        <p14:creationId xmlns:p14="http://schemas.microsoft.com/office/powerpoint/2010/main" val="251350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AE7D46E-4EDC-428B-92E3-35E778F7CBFF}" type="datetime1">
              <a:rPr lang="tr-TR" smtClean="0"/>
              <a:pPr/>
              <a:t>16.12.2022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CD00070-5FA0-46A2-9E09-86486433C643}" type="slidenum">
              <a:rPr lang="tr-TR" smtClean="0"/>
              <a:pPr/>
              <a:t>‹#›</a:t>
            </a:fld>
            <a:endParaRPr lang="tr-TR"/>
          </a:p>
        </p:txBody>
      </p:sp>
    </p:spTree>
    <p:extLst>
      <p:ext uri="{BB962C8B-B14F-4D97-AF65-F5344CB8AC3E}">
        <p14:creationId xmlns:p14="http://schemas.microsoft.com/office/powerpoint/2010/main" val="338727531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AE7D46E-4EDC-428B-92E3-35E778F7CBFF}" type="datetime1">
              <a:rPr lang="tr-TR" smtClean="0"/>
              <a:pPr/>
              <a:t>16.12.2022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CD00070-5FA0-46A2-9E09-86486433C643}" type="slidenum">
              <a:rPr lang="tr-TR" smtClean="0"/>
              <a:pPr/>
              <a:t>‹#›</a:t>
            </a:fld>
            <a:endParaRPr lang="tr-TR"/>
          </a:p>
        </p:txBody>
      </p:sp>
    </p:spTree>
    <p:extLst>
      <p:ext uri="{BB962C8B-B14F-4D97-AF65-F5344CB8AC3E}">
        <p14:creationId xmlns:p14="http://schemas.microsoft.com/office/powerpoint/2010/main" val="350660751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033E30AE-D1BD-49D3-A697-6EDA43FF4C8C}" type="datetime1">
              <a:rPr lang="tr-TR" smtClean="0"/>
              <a:pPr/>
              <a:t>16.12.2022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CD00070-5FA0-46A2-9E09-86486433C643}" type="slidenum">
              <a:rPr lang="tr-TR" smtClean="0"/>
              <a:pPr/>
              <a:t>‹#›</a:t>
            </a:fld>
            <a:endParaRPr lang="tr-TR"/>
          </a:p>
        </p:txBody>
      </p:sp>
    </p:spTree>
    <p:extLst>
      <p:ext uri="{BB962C8B-B14F-4D97-AF65-F5344CB8AC3E}">
        <p14:creationId xmlns:p14="http://schemas.microsoft.com/office/powerpoint/2010/main" val="1687023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8E30E97-8DBE-4699-87B6-E2E8A959CF04}" type="datetime1">
              <a:rPr lang="tr-TR" smtClean="0"/>
              <a:pPr/>
              <a:t>16.12.2022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CD00070-5FA0-46A2-9E09-86486433C643}" type="slidenum">
              <a:rPr lang="tr-TR" smtClean="0"/>
              <a:pPr/>
              <a:t>‹#›</a:t>
            </a:fld>
            <a:endParaRPr lang="tr-TR"/>
          </a:p>
        </p:txBody>
      </p:sp>
    </p:spTree>
    <p:extLst>
      <p:ext uri="{BB962C8B-B14F-4D97-AF65-F5344CB8AC3E}">
        <p14:creationId xmlns:p14="http://schemas.microsoft.com/office/powerpoint/2010/main" val="3429817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0B477BFA-EE0C-4DD8-BAF3-562FB3392CE2}" type="datetime1">
              <a:rPr lang="tr-TR" smtClean="0"/>
              <a:pPr/>
              <a:t>16.12.2022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CD00070-5FA0-46A2-9E09-86486433C643}" type="slidenum">
              <a:rPr lang="tr-TR" smtClean="0"/>
              <a:pPr/>
              <a:t>‹#›</a:t>
            </a:fld>
            <a:endParaRPr lang="tr-TR"/>
          </a:p>
        </p:txBody>
      </p:sp>
    </p:spTree>
    <p:extLst>
      <p:ext uri="{BB962C8B-B14F-4D97-AF65-F5344CB8AC3E}">
        <p14:creationId xmlns:p14="http://schemas.microsoft.com/office/powerpoint/2010/main" val="3013986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2D4EEA89-8CB2-4425-81D5-5C6A1C69F8D4}" type="datetime1">
              <a:rPr lang="tr-TR" smtClean="0"/>
              <a:pPr/>
              <a:t>16.12.2022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CD00070-5FA0-46A2-9E09-86486433C643}" type="slidenum">
              <a:rPr lang="tr-TR" smtClean="0"/>
              <a:pPr/>
              <a:t>‹#›</a:t>
            </a:fld>
            <a:endParaRPr lang="tr-TR"/>
          </a:p>
        </p:txBody>
      </p:sp>
    </p:spTree>
    <p:extLst>
      <p:ext uri="{BB962C8B-B14F-4D97-AF65-F5344CB8AC3E}">
        <p14:creationId xmlns:p14="http://schemas.microsoft.com/office/powerpoint/2010/main" val="1963589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AADCA74-F5A0-437C-92E6-C742E7033A4C}" type="datetime1">
              <a:rPr lang="tr-TR" smtClean="0"/>
              <a:pPr/>
              <a:t>16.12.2022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CD00070-5FA0-46A2-9E09-86486433C643}" type="slidenum">
              <a:rPr lang="tr-TR" smtClean="0"/>
              <a:pPr/>
              <a:t>‹#›</a:t>
            </a:fld>
            <a:endParaRPr lang="tr-TR"/>
          </a:p>
        </p:txBody>
      </p:sp>
    </p:spTree>
    <p:extLst>
      <p:ext uri="{BB962C8B-B14F-4D97-AF65-F5344CB8AC3E}">
        <p14:creationId xmlns:p14="http://schemas.microsoft.com/office/powerpoint/2010/main" val="3071796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79BDDCEB-3836-475B-B144-BEF9F6CC0B0E}" type="datetime1">
              <a:rPr lang="tr-TR" smtClean="0"/>
              <a:pPr/>
              <a:t>16.12.2022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CD00070-5FA0-46A2-9E09-86486433C643}" type="slidenum">
              <a:rPr lang="tr-TR" smtClean="0"/>
              <a:pPr/>
              <a:t>‹#›</a:t>
            </a:fld>
            <a:endParaRPr lang="tr-TR"/>
          </a:p>
        </p:txBody>
      </p:sp>
    </p:spTree>
    <p:extLst>
      <p:ext uri="{BB962C8B-B14F-4D97-AF65-F5344CB8AC3E}">
        <p14:creationId xmlns:p14="http://schemas.microsoft.com/office/powerpoint/2010/main" val="118363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D317DEBA-66D7-427D-B263-47B932D436B9}" type="datetime1">
              <a:rPr lang="tr-TR" smtClean="0"/>
              <a:pPr/>
              <a:t>16.12.2022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CD00070-5FA0-46A2-9E09-86486433C643}" type="slidenum">
              <a:rPr lang="tr-TR" smtClean="0"/>
              <a:pPr/>
              <a:t>‹#›</a:t>
            </a:fld>
            <a:endParaRPr lang="tr-TR"/>
          </a:p>
        </p:txBody>
      </p:sp>
    </p:spTree>
    <p:extLst>
      <p:ext uri="{BB962C8B-B14F-4D97-AF65-F5344CB8AC3E}">
        <p14:creationId xmlns:p14="http://schemas.microsoft.com/office/powerpoint/2010/main" val="752037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7D46E-4EDC-428B-92E3-35E778F7CBFF}" type="datetime1">
              <a:rPr lang="tr-TR" smtClean="0"/>
              <a:pPr/>
              <a:t>16.12.2022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D00070-5FA0-46A2-9E09-86486433C643}" type="slidenum">
              <a:rPr lang="tr-TR" smtClean="0"/>
              <a:pPr/>
              <a:t>‹#›</a:t>
            </a:fld>
            <a:endParaRPr lang="tr-TR"/>
          </a:p>
        </p:txBody>
      </p:sp>
    </p:spTree>
    <p:extLst>
      <p:ext uri="{BB962C8B-B14F-4D97-AF65-F5344CB8AC3E}">
        <p14:creationId xmlns:p14="http://schemas.microsoft.com/office/powerpoint/2010/main" val="404042616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7D46E-4EDC-428B-92E3-35E778F7CBFF}" type="datetime1">
              <a:rPr lang="tr-TR" smtClean="0"/>
              <a:pPr/>
              <a:t>16.12.2022</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D00070-5FA0-46A2-9E09-86486433C643}" type="slidenum">
              <a:rPr lang="tr-TR" smtClean="0"/>
              <a:pPr/>
              <a:t>‹#›</a:t>
            </a:fld>
            <a:endParaRPr lang="tr-TR"/>
          </a:p>
        </p:txBody>
      </p:sp>
    </p:spTree>
    <p:extLst>
      <p:ext uri="{BB962C8B-B14F-4D97-AF65-F5344CB8AC3E}">
        <p14:creationId xmlns:p14="http://schemas.microsoft.com/office/powerpoint/2010/main" val="129754850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hyperlink" Target="mailto:sgbperdis@icisleri.gov.t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800000"/>
            </a:gs>
            <a:gs pos="99000">
              <a:srgbClr val="FF0000"/>
            </a:gs>
            <a:gs pos="3000">
              <a:schemeClr val="tx1"/>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TextBox 17">
            <a:extLst>
              <a:ext uri="{FF2B5EF4-FFF2-40B4-BE49-F238E27FC236}">
                <a16:creationId xmlns:a16="http://schemas.microsoft.com/office/drawing/2014/main" id="{76128BA2-9F5F-BB4B-966D-15C3FCDEF984}"/>
              </a:ext>
            </a:extLst>
          </p:cNvPr>
          <p:cNvSpPr txBox="1"/>
          <p:nvPr/>
        </p:nvSpPr>
        <p:spPr>
          <a:xfrm>
            <a:off x="4034311" y="6345385"/>
            <a:ext cx="3976086" cy="276999"/>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Times New Roman" panose="02020603050405020304" pitchFamily="18" charset="0"/>
                <a:ea typeface="Roboto Light" panose="02000000000000000000" pitchFamily="2" charset="0"/>
                <a:cs typeface="Times New Roman" panose="02020603050405020304" pitchFamily="18" charset="0"/>
              </a:rPr>
              <a:t>www.icisleri.gov.tr</a:t>
            </a:r>
          </a:p>
        </p:txBody>
      </p:sp>
      <p:cxnSp>
        <p:nvCxnSpPr>
          <p:cNvPr id="9" name="Dirsek Bağlayıcısı 8"/>
          <p:cNvCxnSpPr/>
          <p:nvPr/>
        </p:nvCxnSpPr>
        <p:spPr>
          <a:xfrm flipV="1">
            <a:off x="925830" y="3379777"/>
            <a:ext cx="5280660" cy="1272234"/>
          </a:xfrm>
          <a:prstGeom prst="bentConnector3">
            <a:avLst/>
          </a:prstGeom>
          <a:ln>
            <a:noFill/>
            <a:tailEnd type="triangle"/>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0">
            <a:schemeClr val="accent1"/>
          </a:fillRef>
          <a:effectRef idx="0">
            <a:schemeClr val="accent1"/>
          </a:effectRef>
          <a:fontRef idx="minor">
            <a:schemeClr val="tx1"/>
          </a:fontRef>
        </p:style>
      </p:cxnSp>
      <p:pic>
        <p:nvPicPr>
          <p:cNvPr id="10" name="Resim 5">
            <a:extLst>
              <a:ext uri="{FF2B5EF4-FFF2-40B4-BE49-F238E27FC236}">
                <a16:creationId xmlns:a16="http://schemas.microsoft.com/office/drawing/2014/main" id="{BDEDE4AB-C88D-0A4E-9762-B84687784B4A}"/>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78954" y="123222"/>
            <a:ext cx="1124065" cy="112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1757708" y="525729"/>
            <a:ext cx="8458200" cy="5647700"/>
          </a:xfrm>
          <a:prstGeom prst="rect">
            <a:avLst/>
          </a:prstGeom>
        </p:spPr>
        <p:txBody>
          <a:bodyPr wrap="square">
            <a:spAutoFit/>
          </a:bodyPr>
          <a:lstStyle/>
          <a:p>
            <a:pPr marL="7938" marR="0" lvl="1" indent="0" algn="ctr" defTabSz="457200" rtl="0" eaLnBrk="1" fontAlgn="auto" latinLnBrk="0" hangingPunct="1">
              <a:lnSpc>
                <a:spcPct val="100000"/>
              </a:lnSpc>
              <a:spcBef>
                <a:spcPts val="0"/>
              </a:spcBef>
              <a:spcAft>
                <a:spcPts val="600"/>
              </a:spcAft>
              <a:buClrTx/>
              <a:buSzTx/>
              <a:buFontTx/>
              <a:buNone/>
              <a:tabLst/>
              <a:defRPr/>
            </a:pPr>
            <a:r>
              <a:rPr kumimoji="0" lang="tr-TR" sz="2400" b="1" i="0" u="none" strike="noStrike" kern="0" cap="none" spc="0" normalizeH="0" baseline="0" noProof="0" dirty="0" smtClean="0">
                <a:ln>
                  <a:noFill/>
                </a:ln>
                <a:solidFill>
                  <a:prstClr val="white"/>
                </a:solidFill>
                <a:effectLst/>
                <a:uLnTx/>
                <a:uFillTx/>
                <a:latin typeface="Bookman Old Style" panose="02050604050505020204" pitchFamily="18" charset="0"/>
                <a:ea typeface="+mn-ea"/>
                <a:cs typeface="+mn-cs"/>
              </a:rPr>
              <a:t>T.C.</a:t>
            </a:r>
            <a:endParaRPr kumimoji="0" lang="tr-TR" sz="2400" b="1" i="0" u="none" strike="noStrike" kern="0" cap="none" spc="0" normalizeH="0" baseline="0" noProof="0" dirty="0">
              <a:ln>
                <a:noFill/>
              </a:ln>
              <a:solidFill>
                <a:prstClr val="white"/>
              </a:solidFill>
              <a:effectLst/>
              <a:uLnTx/>
              <a:uFillTx/>
              <a:latin typeface="Bookman Old Style" panose="02050604050505020204" pitchFamily="18" charset="0"/>
              <a:ea typeface="+mn-ea"/>
              <a:cs typeface="+mn-cs"/>
            </a:endParaRPr>
          </a:p>
          <a:p>
            <a:pPr marL="7938" marR="0" lvl="1" indent="0" algn="ctr" defTabSz="457200" rtl="0" eaLnBrk="1" fontAlgn="auto" latinLnBrk="0" hangingPunct="1">
              <a:lnSpc>
                <a:spcPct val="100000"/>
              </a:lnSpc>
              <a:spcBef>
                <a:spcPts val="0"/>
              </a:spcBef>
              <a:spcAft>
                <a:spcPts val="600"/>
              </a:spcAft>
              <a:buClrTx/>
              <a:buSzTx/>
              <a:buFontTx/>
              <a:buNone/>
              <a:tabLst/>
              <a:defRPr/>
            </a:pPr>
            <a:r>
              <a:rPr kumimoji="0" lang="tr-TR" sz="2400" b="1" i="0" u="none" strike="noStrike" kern="0" cap="none" spc="0" normalizeH="0" baseline="0" noProof="0" dirty="0">
                <a:ln>
                  <a:noFill/>
                </a:ln>
                <a:solidFill>
                  <a:prstClr val="white"/>
                </a:solidFill>
                <a:effectLst/>
                <a:uLnTx/>
                <a:uFillTx/>
                <a:latin typeface="Bookman Old Style" panose="02050604050505020204" pitchFamily="18" charset="0"/>
                <a:ea typeface="+mn-ea"/>
                <a:cs typeface="+mn-cs"/>
              </a:rPr>
              <a:t>İÇİŞLERİ BAKANLIĞI </a:t>
            </a:r>
          </a:p>
          <a:p>
            <a:pPr marL="7938" marR="0" lvl="1" indent="0" algn="ctr" defTabSz="457200" rtl="0" eaLnBrk="1" fontAlgn="auto" latinLnBrk="0" hangingPunct="1">
              <a:lnSpc>
                <a:spcPct val="100000"/>
              </a:lnSpc>
              <a:spcBef>
                <a:spcPts val="0"/>
              </a:spcBef>
              <a:spcAft>
                <a:spcPts val="600"/>
              </a:spcAft>
              <a:buClrTx/>
              <a:buSzTx/>
              <a:buFontTx/>
              <a:buNone/>
              <a:tabLst/>
              <a:defRPr/>
            </a:pPr>
            <a:r>
              <a:rPr kumimoji="0" lang="tr-TR" sz="1600" b="1" i="0" u="none" strike="noStrike" kern="0" cap="none" spc="0" normalizeH="0" baseline="0" noProof="0" dirty="0" smtClean="0">
                <a:ln>
                  <a:noFill/>
                </a:ln>
                <a:solidFill>
                  <a:prstClr val="white"/>
                </a:solidFill>
                <a:effectLst/>
                <a:uLnTx/>
                <a:uFillTx/>
                <a:latin typeface="Bookman Old Style" panose="02050604050505020204" pitchFamily="18" charset="0"/>
                <a:ea typeface="+mn-ea"/>
                <a:cs typeface="+mn-cs"/>
              </a:rPr>
              <a:t>STRATEJİ GELİŞTİRME BAŞKANLIĞI </a:t>
            </a:r>
            <a:endParaRPr kumimoji="0" lang="tr-TR" sz="1800" b="1" i="0" u="none" strike="noStrike" kern="0" cap="none" spc="0" normalizeH="0" baseline="0" noProof="0" dirty="0">
              <a:ln>
                <a:noFill/>
              </a:ln>
              <a:solidFill>
                <a:prstClr val="white"/>
              </a:solidFill>
              <a:effectLst/>
              <a:uLnTx/>
              <a:uFillTx/>
              <a:latin typeface="Bookman Old Style" panose="02050604050505020204" pitchFamily="18" charset="0"/>
              <a:ea typeface="+mn-ea"/>
              <a:cs typeface="+mn-cs"/>
            </a:endParaRPr>
          </a:p>
          <a:p>
            <a:pPr marL="7938" marR="0" lvl="1" indent="0" algn="ctr" defTabSz="457200" rtl="0" eaLnBrk="1" fontAlgn="auto" latinLnBrk="0" hangingPunct="1">
              <a:lnSpc>
                <a:spcPct val="100000"/>
              </a:lnSpc>
              <a:spcBef>
                <a:spcPts val="0"/>
              </a:spcBef>
              <a:spcAft>
                <a:spcPts val="600"/>
              </a:spcAft>
              <a:buClrTx/>
              <a:buSzTx/>
              <a:buFontTx/>
              <a:buNone/>
              <a:tabLst/>
              <a:defRPr/>
            </a:pPr>
            <a:r>
              <a:rPr kumimoji="0" lang="tr-TR" sz="4000" b="1"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rPr>
              <a:t>PERDİS</a:t>
            </a:r>
            <a:r>
              <a:rPr kumimoji="0" lang="tr-TR" sz="3200" b="1"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rPr>
              <a:t> </a:t>
            </a:r>
          </a:p>
          <a:p>
            <a:pPr marL="7938" marR="0" lvl="1" indent="0" algn="ctr" defTabSz="457200" rtl="0" eaLnBrk="1" fontAlgn="auto" latinLnBrk="0" hangingPunct="1">
              <a:lnSpc>
                <a:spcPct val="100000"/>
              </a:lnSpc>
              <a:spcBef>
                <a:spcPts val="0"/>
              </a:spcBef>
              <a:spcAft>
                <a:spcPts val="600"/>
              </a:spcAft>
              <a:buClrTx/>
              <a:buSzTx/>
              <a:buFontTx/>
              <a:buNone/>
              <a:tabLst/>
              <a:defRPr/>
            </a:pPr>
            <a:r>
              <a:rPr kumimoji="0" lang="tr-TR" sz="1600" b="1" i="0" u="none" strike="noStrike" kern="0" cap="none" spc="0" normalizeH="0" baseline="0" noProof="0" dirty="0" smtClean="0">
                <a:ln>
                  <a:noFill/>
                </a:ln>
                <a:solidFill>
                  <a:prstClr val="white"/>
                </a:solidFill>
                <a:effectLst/>
                <a:uLnTx/>
                <a:uFillTx/>
                <a:latin typeface="Bookman Old Style" panose="02050604050505020204" pitchFamily="18" charset="0"/>
                <a:ea typeface="+mn-ea"/>
                <a:cs typeface="+mn-cs"/>
              </a:rPr>
              <a:t>BİRİM KOORDİNATÖRLERİ EĞİTİMİ  </a:t>
            </a:r>
          </a:p>
          <a:p>
            <a:pPr marL="7938" marR="0" lvl="1" indent="0" algn="ctr" defTabSz="457200" rtl="0" eaLnBrk="1" fontAlgn="auto" latinLnBrk="0" hangingPunct="1">
              <a:lnSpc>
                <a:spcPct val="100000"/>
              </a:lnSpc>
              <a:spcBef>
                <a:spcPts val="0"/>
              </a:spcBef>
              <a:spcAft>
                <a:spcPts val="600"/>
              </a:spcAft>
              <a:buClrTx/>
              <a:buSzTx/>
              <a:buFontTx/>
              <a:buNone/>
              <a:tabLst/>
              <a:defRPr/>
            </a:pPr>
            <a:endParaRPr kumimoji="0" lang="tr-TR" sz="1600" b="1" i="0" u="none" strike="noStrike" kern="0" cap="none" spc="0" normalizeH="0" baseline="0" noProof="0" dirty="0" smtClean="0">
              <a:ln>
                <a:noFill/>
              </a:ln>
              <a:solidFill>
                <a:prstClr val="white"/>
              </a:solidFill>
              <a:effectLst/>
              <a:uLnTx/>
              <a:uFillTx/>
              <a:latin typeface="Bookman Old Style" panose="02050604050505020204" pitchFamily="18" charset="0"/>
              <a:ea typeface="+mn-ea"/>
              <a:cs typeface="+mn-cs"/>
            </a:endParaRPr>
          </a:p>
          <a:p>
            <a:pPr marL="7938" marR="0" lvl="1" indent="0" algn="ctr" defTabSz="457200" rtl="0" eaLnBrk="1" fontAlgn="auto" latinLnBrk="0" hangingPunct="1">
              <a:lnSpc>
                <a:spcPct val="100000"/>
              </a:lnSpc>
              <a:spcBef>
                <a:spcPts val="0"/>
              </a:spcBef>
              <a:spcAft>
                <a:spcPts val="600"/>
              </a:spcAft>
              <a:buClrTx/>
              <a:buSzTx/>
              <a:buFontTx/>
              <a:buNone/>
              <a:tabLst/>
              <a:defRPr/>
            </a:pPr>
            <a:endParaRPr kumimoji="0" lang="tr-TR" sz="1600" b="1" i="0" u="none" strike="noStrike" kern="0" cap="none" spc="0" normalizeH="0" baseline="0" noProof="0" dirty="0" smtClean="0">
              <a:ln>
                <a:noFill/>
              </a:ln>
              <a:solidFill>
                <a:prstClr val="white"/>
              </a:solidFill>
              <a:effectLst/>
              <a:uLnTx/>
              <a:uFillTx/>
              <a:latin typeface="Bookman Old Style" panose="02050604050505020204" pitchFamily="18" charset="0"/>
              <a:ea typeface="+mn-ea"/>
              <a:cs typeface="+mn-cs"/>
            </a:endParaRPr>
          </a:p>
          <a:p>
            <a:pPr marL="7938" marR="0" lvl="1" indent="0" algn="ctr" defTabSz="457200" rtl="0" eaLnBrk="1" fontAlgn="auto" latinLnBrk="0" hangingPunct="1">
              <a:lnSpc>
                <a:spcPct val="100000"/>
              </a:lnSpc>
              <a:spcBef>
                <a:spcPts val="0"/>
              </a:spcBef>
              <a:spcAft>
                <a:spcPts val="0"/>
              </a:spcAft>
              <a:buClrTx/>
              <a:buSzTx/>
              <a:buFontTx/>
              <a:buNone/>
              <a:tabLst/>
              <a:defRPr/>
            </a:pPr>
            <a:r>
              <a:rPr lang="tr-TR" sz="3600" b="1" kern="0" dirty="0" smtClean="0">
                <a:solidFill>
                  <a:prstClr val="white"/>
                </a:solidFill>
                <a:latin typeface="Bookman Old Style" panose="02050604050505020204" pitchFamily="18" charset="0"/>
              </a:rPr>
              <a:t>PERDİS VERİ GİRİŞİ </a:t>
            </a:r>
            <a:endParaRPr kumimoji="0" lang="tr-TR" sz="3600" b="0" i="0" u="none" strike="noStrike" kern="0" cap="none" spc="0" normalizeH="0" baseline="0" noProof="0" dirty="0">
              <a:ln>
                <a:noFill/>
              </a:ln>
              <a:solidFill>
                <a:prstClr val="white"/>
              </a:solidFill>
              <a:effectLst/>
              <a:uLnTx/>
              <a:uFillTx/>
              <a:latin typeface="Bookman Old Style" panose="02050604050505020204" pitchFamily="18" charset="0"/>
            </a:endParaRPr>
          </a:p>
          <a:p>
            <a:pPr marL="7938" marR="0" lvl="1" indent="0" algn="ctr" defTabSz="457200" rtl="0" eaLnBrk="1" fontAlgn="auto" latinLnBrk="0" hangingPunct="1">
              <a:lnSpc>
                <a:spcPct val="100000"/>
              </a:lnSpc>
              <a:spcBef>
                <a:spcPts val="0"/>
              </a:spcBef>
              <a:spcAft>
                <a:spcPts val="0"/>
              </a:spcAft>
              <a:buClrTx/>
              <a:buSzTx/>
              <a:buFontTx/>
              <a:buNone/>
              <a:tabLst/>
              <a:defRPr/>
            </a:pPr>
            <a:endParaRPr kumimoji="0" lang="tr-TR" sz="2000" b="1" i="0" u="none" strike="noStrike" kern="0" cap="none" spc="0" normalizeH="0" baseline="0" noProof="0" dirty="0" smtClean="0">
              <a:ln>
                <a:noFill/>
              </a:ln>
              <a:solidFill>
                <a:prstClr val="white"/>
              </a:solidFill>
              <a:effectLst/>
              <a:uLnTx/>
              <a:uFillTx/>
              <a:latin typeface="Bookman Old Style" panose="02050604050505020204" pitchFamily="18" charset="0"/>
              <a:ea typeface="+mn-ea"/>
              <a:cs typeface="+mn-cs"/>
            </a:endParaRPr>
          </a:p>
          <a:p>
            <a:pPr marL="7938" marR="0" lvl="1" indent="0" algn="ctr" defTabSz="457200" rtl="0" eaLnBrk="1" fontAlgn="auto" latinLnBrk="0" hangingPunct="1">
              <a:lnSpc>
                <a:spcPct val="100000"/>
              </a:lnSpc>
              <a:spcBef>
                <a:spcPts val="0"/>
              </a:spcBef>
              <a:spcAft>
                <a:spcPts val="0"/>
              </a:spcAft>
              <a:buClrTx/>
              <a:buSzTx/>
              <a:buFontTx/>
              <a:buNone/>
              <a:tabLst/>
              <a:defRPr/>
            </a:pPr>
            <a:endParaRPr lang="tr-TR" sz="2000" b="1" kern="0" dirty="0">
              <a:solidFill>
                <a:prstClr val="white"/>
              </a:solidFill>
              <a:latin typeface="Bookman Old Style" panose="02050604050505020204" pitchFamily="18" charset="0"/>
            </a:endParaRPr>
          </a:p>
          <a:p>
            <a:pPr marL="7938" marR="0" lvl="1" indent="0" algn="ctr" defTabSz="457200" rtl="0" eaLnBrk="1" fontAlgn="auto" latinLnBrk="0" hangingPunct="1">
              <a:lnSpc>
                <a:spcPct val="100000"/>
              </a:lnSpc>
              <a:spcBef>
                <a:spcPts val="0"/>
              </a:spcBef>
              <a:spcAft>
                <a:spcPts val="0"/>
              </a:spcAft>
              <a:buClrTx/>
              <a:buSzTx/>
              <a:buFontTx/>
              <a:buNone/>
              <a:tabLst/>
              <a:defRPr/>
            </a:pPr>
            <a:endParaRPr kumimoji="0" lang="tr-TR" sz="2000" b="1" i="0" u="none" strike="noStrike" kern="0" cap="none" spc="0" normalizeH="0" baseline="0" noProof="0" dirty="0" smtClean="0">
              <a:ln>
                <a:noFill/>
              </a:ln>
              <a:solidFill>
                <a:prstClr val="white"/>
              </a:solidFill>
              <a:effectLst/>
              <a:uLnTx/>
              <a:uFillTx/>
              <a:latin typeface="Bookman Old Style" panose="02050604050505020204" pitchFamily="18" charset="0"/>
              <a:ea typeface="+mn-ea"/>
              <a:cs typeface="+mn-cs"/>
            </a:endParaRPr>
          </a:p>
          <a:p>
            <a:pPr marL="7938" marR="0" lvl="1" indent="0" algn="ctr"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0" cap="none" spc="0" normalizeH="0" baseline="0" noProof="0" dirty="0" smtClean="0">
                <a:ln>
                  <a:noFill/>
                </a:ln>
                <a:solidFill>
                  <a:prstClr val="white"/>
                </a:solidFill>
                <a:effectLst/>
                <a:uLnTx/>
                <a:uFillTx/>
                <a:latin typeface="Bookman Old Style" panose="02050604050505020204" pitchFamily="18" charset="0"/>
                <a:ea typeface="+mn-ea"/>
                <a:cs typeface="+mn-cs"/>
              </a:rPr>
              <a:t>Mustafa ARIKAN</a:t>
            </a:r>
            <a:r>
              <a:rPr kumimoji="0" lang="tr-TR" sz="2000" b="1" i="0" u="none" strike="noStrike" kern="0" cap="none" spc="0" normalizeH="0" noProof="0" dirty="0" smtClean="0">
                <a:ln>
                  <a:noFill/>
                </a:ln>
                <a:solidFill>
                  <a:prstClr val="white"/>
                </a:solidFill>
                <a:effectLst/>
                <a:uLnTx/>
                <a:uFillTx/>
                <a:latin typeface="Bookman Old Style" panose="02050604050505020204" pitchFamily="18" charset="0"/>
                <a:ea typeface="+mn-ea"/>
                <a:cs typeface="+mn-cs"/>
              </a:rPr>
              <a:t> </a:t>
            </a:r>
            <a:endParaRPr kumimoji="0" lang="tr-TR" sz="2000" b="1" i="0" u="none" strike="noStrike" kern="0" cap="none" spc="0" normalizeH="0" baseline="0" noProof="0" dirty="0" smtClean="0">
              <a:ln>
                <a:noFill/>
              </a:ln>
              <a:solidFill>
                <a:prstClr val="white"/>
              </a:solidFill>
              <a:effectLst/>
              <a:uLnTx/>
              <a:uFillTx/>
              <a:latin typeface="Bookman Old Style" panose="02050604050505020204" pitchFamily="18" charset="0"/>
              <a:ea typeface="+mn-ea"/>
              <a:cs typeface="+mn-cs"/>
            </a:endParaRPr>
          </a:p>
          <a:p>
            <a:pPr marL="7938" marR="0" lvl="1" indent="0" algn="ctr" defTabSz="457200" rtl="0" eaLnBrk="1" fontAlgn="auto" latinLnBrk="0" hangingPunct="1">
              <a:lnSpc>
                <a:spcPct val="100000"/>
              </a:lnSpc>
              <a:spcBef>
                <a:spcPts val="0"/>
              </a:spcBef>
              <a:spcAft>
                <a:spcPts val="0"/>
              </a:spcAft>
              <a:buClrTx/>
              <a:buSzTx/>
              <a:buFontTx/>
              <a:buNone/>
              <a:tabLst/>
              <a:defRPr/>
            </a:pPr>
            <a:endParaRPr kumimoji="0" lang="tr-TR" sz="1600" b="0" i="0" u="none" strike="noStrike" kern="0" cap="none" spc="0" normalizeH="0" baseline="0" noProof="0" dirty="0">
              <a:ln>
                <a:noFill/>
              </a:ln>
              <a:solidFill>
                <a:prstClr val="white"/>
              </a:solidFill>
              <a:effectLst/>
              <a:uLnTx/>
              <a:uFillTx/>
              <a:latin typeface="Corbel" panose="020B0503020204020204" pitchFamily="34" charset="0"/>
              <a:ea typeface="+mn-ea"/>
              <a:cs typeface="+mn-cs"/>
            </a:endParaRPr>
          </a:p>
          <a:p>
            <a:pPr marL="7938" marR="0" lvl="1" indent="0" algn="ctr" defTabSz="457200" rtl="0" eaLnBrk="1" fontAlgn="auto" latinLnBrk="0" hangingPunct="1">
              <a:lnSpc>
                <a:spcPct val="100000"/>
              </a:lnSpc>
              <a:spcBef>
                <a:spcPts val="0"/>
              </a:spcBef>
              <a:spcAft>
                <a:spcPts val="0"/>
              </a:spcAft>
              <a:buClrTx/>
              <a:buSzTx/>
              <a:buFontTx/>
              <a:buNone/>
              <a:tabLst/>
              <a:defRPr/>
            </a:pPr>
            <a:r>
              <a:rPr kumimoji="0" lang="tr-TR" sz="1600" b="0" i="0" u="none" strike="noStrike" kern="0" cap="none" spc="0" normalizeH="0" baseline="0" noProof="0" dirty="0" smtClean="0">
                <a:ln>
                  <a:noFill/>
                </a:ln>
                <a:solidFill>
                  <a:prstClr val="white"/>
                </a:solidFill>
                <a:effectLst/>
                <a:uLnTx/>
                <a:uFillTx/>
                <a:latin typeface="Bookman Old Style" panose="02050604050505020204" pitchFamily="18" charset="0"/>
                <a:ea typeface="+mn-ea"/>
                <a:cs typeface="+mn-cs"/>
              </a:rPr>
              <a:t>Performans Değerlendirme Çalışma Grubu</a:t>
            </a:r>
            <a:r>
              <a:rPr kumimoji="0" lang="tr-TR" sz="1600" b="0" i="0" u="none" strike="noStrike" kern="0" cap="none" spc="0" normalizeH="0" noProof="0" dirty="0" smtClean="0">
                <a:ln>
                  <a:noFill/>
                </a:ln>
                <a:solidFill>
                  <a:prstClr val="white"/>
                </a:solidFill>
                <a:effectLst/>
                <a:uLnTx/>
                <a:uFillTx/>
                <a:latin typeface="Bookman Old Style" panose="02050604050505020204" pitchFamily="18" charset="0"/>
                <a:ea typeface="+mn-ea"/>
                <a:cs typeface="+mn-cs"/>
              </a:rPr>
              <a:t> </a:t>
            </a:r>
          </a:p>
          <a:p>
            <a:pPr marL="7938" marR="0" lvl="1" indent="0" algn="ctr" defTabSz="457200" rtl="0" eaLnBrk="1" fontAlgn="auto" latinLnBrk="0" hangingPunct="1">
              <a:lnSpc>
                <a:spcPct val="100000"/>
              </a:lnSpc>
              <a:spcBef>
                <a:spcPts val="0"/>
              </a:spcBef>
              <a:spcAft>
                <a:spcPts val="0"/>
              </a:spcAft>
              <a:buClrTx/>
              <a:buSzTx/>
              <a:buFontTx/>
              <a:buNone/>
              <a:tabLst/>
              <a:defRPr/>
            </a:pPr>
            <a:r>
              <a:rPr lang="tr-TR" sz="1600" kern="0" noProof="0" dirty="0" smtClean="0">
                <a:solidFill>
                  <a:prstClr val="white"/>
                </a:solidFill>
                <a:latin typeface="Bookman Old Style" panose="02050604050505020204" pitchFamily="18" charset="0"/>
              </a:rPr>
              <a:t>Koordinatör</a:t>
            </a:r>
            <a:endParaRPr kumimoji="0" lang="tr-TR" sz="1600" b="0" i="0" u="none" strike="noStrike" kern="0" cap="none" spc="0" normalizeH="0" baseline="0" noProof="0" dirty="0" smtClean="0">
              <a:ln>
                <a:noFill/>
              </a:ln>
              <a:solidFill>
                <a:prstClr val="white"/>
              </a:solidFill>
              <a:effectLst/>
              <a:uLnTx/>
              <a:uFillTx/>
              <a:latin typeface="Bookman Old Style" panose="02050604050505020204" pitchFamily="18" charset="0"/>
              <a:ea typeface="+mn-ea"/>
              <a:cs typeface="+mn-cs"/>
            </a:endParaRPr>
          </a:p>
          <a:p>
            <a:pPr marL="7938" marR="0" lvl="1" indent="0" algn="ctr" defTabSz="457200" rtl="0" eaLnBrk="1" fontAlgn="auto" latinLnBrk="0" hangingPunct="1">
              <a:lnSpc>
                <a:spcPct val="100000"/>
              </a:lnSpc>
              <a:spcBef>
                <a:spcPts val="0"/>
              </a:spcBef>
              <a:spcAft>
                <a:spcPts val="0"/>
              </a:spcAft>
              <a:buClrTx/>
              <a:buSzTx/>
              <a:buFontTx/>
              <a:buNone/>
              <a:tabLst/>
              <a:defRPr/>
            </a:pPr>
            <a:endParaRPr kumimoji="0" lang="tr-TR" sz="1000" b="0" i="0" u="none" strike="noStrike" kern="0" cap="none" spc="0" normalizeH="0" baseline="0" noProof="0" dirty="0">
              <a:ln>
                <a:noFill/>
              </a:ln>
              <a:solidFill>
                <a:prstClr val="white"/>
              </a:solidFill>
              <a:effectLst/>
              <a:uLnTx/>
              <a:uFillTx/>
              <a:latin typeface="Bookman Old Style" panose="02050604050505020204" pitchFamily="18" charset="0"/>
              <a:ea typeface="+mn-ea"/>
              <a:cs typeface="+mn-cs"/>
            </a:endParaRPr>
          </a:p>
        </p:txBody>
      </p:sp>
      <p:grpSp>
        <p:nvGrpSpPr>
          <p:cNvPr id="11" name="Grup 10">
            <a:extLst>
              <a:ext uri="{FF2B5EF4-FFF2-40B4-BE49-F238E27FC236}">
                <a16:creationId xmlns:a16="http://schemas.microsoft.com/office/drawing/2014/main" id="{E7624EFF-4B74-4205-8EB1-FD9082CAA711}"/>
              </a:ext>
            </a:extLst>
          </p:cNvPr>
          <p:cNvGrpSpPr/>
          <p:nvPr/>
        </p:nvGrpSpPr>
        <p:grpSpPr>
          <a:xfrm>
            <a:off x="10399605" y="181999"/>
            <a:ext cx="1601895" cy="1248378"/>
            <a:chOff x="1054415" y="6166020"/>
            <a:chExt cx="756429" cy="663747"/>
          </a:xfrm>
        </p:grpSpPr>
        <p:cxnSp>
          <p:nvCxnSpPr>
            <p:cNvPr id="12" name="Düz Bağlayıcı 10">
              <a:extLst>
                <a:ext uri="{FF2B5EF4-FFF2-40B4-BE49-F238E27FC236}">
                  <a16:creationId xmlns:a16="http://schemas.microsoft.com/office/drawing/2014/main" id="{B9484D60-9B50-4040-B274-D3CD061FA995}"/>
                </a:ext>
              </a:extLst>
            </p:cNvPr>
            <p:cNvCxnSpPr>
              <a:cxnSpLocks/>
            </p:cNvCxnSpPr>
            <p:nvPr/>
          </p:nvCxnSpPr>
          <p:spPr>
            <a:xfrm>
              <a:off x="1054415" y="6254769"/>
              <a:ext cx="0" cy="4576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Resim 24">
              <a:extLst>
                <a:ext uri="{FF2B5EF4-FFF2-40B4-BE49-F238E27FC236}">
                  <a16:creationId xmlns:a16="http://schemas.microsoft.com/office/drawing/2014/main" id="{1333F195-7B27-4C02-8B00-DBAC4926A513}"/>
                </a:ext>
              </a:extLst>
            </p:cNvPr>
            <p:cNvPicPr>
              <a:picLocks noChangeAspect="1"/>
            </p:cNvPicPr>
            <p:nvPr/>
          </p:nvPicPr>
          <p:blipFill>
            <a:blip r:embed="rId4" cstate="print">
              <a:biLevel thresh="25000"/>
            </a:blip>
            <a:stretch>
              <a:fillRect/>
            </a:stretch>
          </p:blipFill>
          <p:spPr>
            <a:xfrm>
              <a:off x="1215950" y="6166020"/>
              <a:ext cx="594894" cy="663747"/>
            </a:xfrm>
            <a:prstGeom prst="rect">
              <a:avLst/>
            </a:prstGeom>
          </p:spPr>
        </p:pic>
      </p:grpSp>
    </p:spTree>
    <p:extLst>
      <p:ext uri="{BB962C8B-B14F-4D97-AF65-F5344CB8AC3E}">
        <p14:creationId xmlns:p14="http://schemas.microsoft.com/office/powerpoint/2010/main" val="205711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88"/>
          <p:cNvSpPr>
            <a:spLocks/>
          </p:cNvSpPr>
          <p:nvPr/>
        </p:nvSpPr>
        <p:spPr bwMode="auto">
          <a:xfrm rot="10800000" flipH="1" flipV="1">
            <a:off x="0" y="-1"/>
            <a:ext cx="9900138" cy="840815"/>
          </a:xfrm>
          <a:custGeom>
            <a:avLst/>
            <a:gdLst>
              <a:gd name="T0" fmla="*/ 0 w 7496175"/>
              <a:gd name="T1" fmla="*/ 0 h 553106"/>
              <a:gd name="T2" fmla="*/ 7496175 w 7496175"/>
              <a:gd name="T3" fmla="*/ 0 h 553106"/>
              <a:gd name="T4" fmla="*/ 7010403 w 7496175"/>
              <a:gd name="T5" fmla="*/ 546304 h 553106"/>
              <a:gd name="T6" fmla="*/ 0 w 7496175"/>
              <a:gd name="T7" fmla="*/ 546304 h 553106"/>
              <a:gd name="T8" fmla="*/ 0 w 7496175"/>
              <a:gd name="T9" fmla="*/ 0 h 553106"/>
              <a:gd name="T10" fmla="*/ 0 60000 65536"/>
              <a:gd name="T11" fmla="*/ 0 60000 65536"/>
              <a:gd name="T12" fmla="*/ 0 60000 65536"/>
              <a:gd name="T13" fmla="*/ 0 60000 65536"/>
              <a:gd name="T14" fmla="*/ 0 60000 65536"/>
              <a:gd name="T15" fmla="*/ 0 w 7496175"/>
              <a:gd name="T16" fmla="*/ 0 h 553106"/>
              <a:gd name="T17" fmla="*/ 7496175 w 7496175"/>
              <a:gd name="T18" fmla="*/ 553106 h 553106"/>
            </a:gdLst>
            <a:ahLst/>
            <a:cxnLst>
              <a:cxn ang="T10">
                <a:pos x="T0" y="T1"/>
              </a:cxn>
              <a:cxn ang="T11">
                <a:pos x="T2" y="T3"/>
              </a:cxn>
              <a:cxn ang="T12">
                <a:pos x="T4" y="T5"/>
              </a:cxn>
              <a:cxn ang="T13">
                <a:pos x="T6" y="T7"/>
              </a:cxn>
              <a:cxn ang="T14">
                <a:pos x="T8" y="T9"/>
              </a:cxn>
            </a:cxnLst>
            <a:rect l="T15" t="T16" r="T17" b="T18"/>
            <a:pathLst>
              <a:path w="7496175" h="553106">
                <a:moveTo>
                  <a:pt x="0" y="0"/>
                </a:moveTo>
                <a:lnTo>
                  <a:pt x="7496175" y="0"/>
                </a:lnTo>
                <a:lnTo>
                  <a:pt x="7010400" y="553106"/>
                </a:lnTo>
                <a:lnTo>
                  <a:pt x="0" y="553106"/>
                </a:lnTo>
                <a:lnTo>
                  <a:pt x="0" y="0"/>
                </a:lnTo>
                <a:close/>
              </a:path>
            </a:pathLst>
          </a:custGeom>
          <a:solidFill>
            <a:schemeClr val="tx2">
              <a:lumMod val="75000"/>
            </a:schemeClr>
          </a:solidFill>
          <a:ln>
            <a:noFill/>
          </a:ln>
          <a:effectLst/>
          <a:scene3d>
            <a:camera prst="orthographicFront">
              <a:rot lat="0" lon="0" rev="0"/>
            </a:camera>
            <a:lightRig rig="contrasting" dir="t">
              <a:rot lat="0" lon="0" rev="7800000"/>
            </a:lightRig>
          </a:scene3d>
          <a:sp3d>
            <a:bevelT w="139700" h="139700"/>
          </a:sp3d>
        </p:spPr>
        <p:txBody>
          <a:bodyPr lIns="91425" tIns="91425" rIns="91425" bIns="9142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0">
              <a:defRPr/>
            </a:pPr>
            <a:r>
              <a:rPr lang="tr-TR" altLang="tr-TR" sz="2000" dirty="0">
                <a:solidFill>
                  <a:schemeClr val="bg1"/>
                </a:solidFill>
                <a:latin typeface="Bookman Old Style" panose="02050604050505020204" pitchFamily="18" charset="0"/>
              </a:rPr>
              <a:t>	 </a:t>
            </a:r>
            <a:r>
              <a:rPr lang="tr-TR" altLang="tr-TR" sz="2800" dirty="0">
                <a:solidFill>
                  <a:schemeClr val="bg1"/>
                </a:solidFill>
                <a:latin typeface="Bookman Old Style" panose="02050604050505020204" pitchFamily="18" charset="0"/>
              </a:rPr>
              <a:t>2022-</a:t>
            </a:r>
            <a:r>
              <a:rPr lang="tr-TR" altLang="tr-TR" sz="2800" dirty="0">
                <a:solidFill>
                  <a:schemeClr val="bg2"/>
                </a:solidFill>
                <a:latin typeface="Bookman Old Style" panose="02050604050505020204" pitchFamily="18" charset="0"/>
              </a:rPr>
              <a:t>PERDİS</a:t>
            </a:r>
            <a:r>
              <a:rPr lang="tr-TR" altLang="tr-TR" sz="3200" dirty="0">
                <a:solidFill>
                  <a:srgbClr val="C00000"/>
                </a:solidFill>
                <a:latin typeface="Bookman Old Style" panose="02050604050505020204" pitchFamily="18" charset="0"/>
              </a:rPr>
              <a:t> </a:t>
            </a:r>
            <a:endParaRPr kumimoji="0" lang="tr-TR" altLang="tr-TR" sz="3200" b="0" i="0" u="none" strike="noStrike" kern="1200" cap="none" spc="0" normalizeH="0" baseline="0" noProof="0" dirty="0">
              <a:ln>
                <a:noFill/>
              </a:ln>
              <a:solidFill>
                <a:srgbClr val="C00000"/>
              </a:solidFill>
              <a:effectLst/>
              <a:uLnTx/>
              <a:uFillTx/>
              <a:latin typeface="Bookman Old Style" panose="02050604050505020204" pitchFamily="18" charset="0"/>
            </a:endParaRPr>
          </a:p>
        </p:txBody>
      </p:sp>
      <p:pic>
        <p:nvPicPr>
          <p:cNvPr id="10" name="Resim 5">
            <a:extLst>
              <a:ext uri="{FF2B5EF4-FFF2-40B4-BE49-F238E27FC236}">
                <a16:creationId xmlns:a16="http://schemas.microsoft.com/office/drawing/2014/main" id="{BDEDE4AB-C88D-0A4E-9762-B84687784B4A}"/>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82337" y="80754"/>
            <a:ext cx="679309" cy="67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rrow: Pentagon 12">
            <a:extLst>
              <a:ext uri="{FF2B5EF4-FFF2-40B4-BE49-F238E27FC236}">
                <a16:creationId xmlns:a16="http://schemas.microsoft.com/office/drawing/2014/main" id="{18562C3D-7CEC-4055-ACE8-23F8974F03D4}"/>
              </a:ext>
            </a:extLst>
          </p:cNvPr>
          <p:cNvSpPr/>
          <p:nvPr/>
        </p:nvSpPr>
        <p:spPr>
          <a:xfrm rot="10800000" flipV="1">
            <a:off x="4318784" y="-2"/>
            <a:ext cx="7873216" cy="840813"/>
          </a:xfrm>
          <a:prstGeom prst="homePlate">
            <a:avLst/>
          </a:prstGeom>
          <a:solidFill>
            <a:schemeClr val="tx2">
              <a:lumMod val="75000"/>
            </a:schemeClr>
          </a:solidFill>
          <a:ln w="60325">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Bookman Old Style" panose="02050604050505020204" pitchFamily="18" charset="0"/>
                <a:cs typeface="Times New Roman" panose="02020603050405020304" pitchFamily="18" charset="0"/>
              </a:rPr>
              <a:t>GÖSTERGE KAYDI</a:t>
            </a:r>
            <a:endParaRPr kumimoji="0" lang="id-ID" sz="2400" b="0" i="0" u="none" strike="noStrike" kern="1200" cap="none" spc="0" normalizeH="0" baseline="0" noProof="0" dirty="0">
              <a:ln>
                <a:noFill/>
              </a:ln>
              <a:solidFill>
                <a:prstClr val="white"/>
              </a:solidFill>
              <a:effectLst/>
              <a:uLnTx/>
              <a:uFillTx/>
              <a:latin typeface="Bookman Old Style" panose="020506040505050202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F7B0FC0B-0B97-4846-B079-4DD374E7D2A2}"/>
              </a:ext>
            </a:extLst>
          </p:cNvPr>
          <p:cNvSpPr/>
          <p:nvPr/>
        </p:nvSpPr>
        <p:spPr>
          <a:xfrm>
            <a:off x="0" y="6602281"/>
            <a:ext cx="12192001" cy="255719"/>
          </a:xfrm>
          <a:prstGeom prst="roundRect">
            <a:avLst>
              <a:gd name="adj" fmla="val 213"/>
            </a:avLst>
          </a:prstGeom>
          <a:solidFill>
            <a:srgbClr val="C00000"/>
          </a:solidFill>
          <a:ln w="12700" cap="flat" cmpd="sng" algn="ctr">
            <a:solidFill>
              <a:schemeClr val="accent6">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350" b="0" i="0" u="none" strike="noStrike" kern="0" cap="none" spc="0" normalizeH="0" baseline="0" noProof="0" dirty="0" smtClean="0">
                <a:ln>
                  <a:noFill/>
                </a:ln>
                <a:solidFill>
                  <a:prstClr val="white"/>
                </a:solidFill>
                <a:effectLst/>
                <a:uLnTx/>
                <a:uFillTx/>
                <a:latin typeface="Calibri" panose="020F0502020204030204"/>
                <a:ea typeface="+mn-ea"/>
                <a:cs typeface="+mn-cs"/>
              </a:rPr>
              <a:t>9</a:t>
            </a:r>
            <a:endParaRPr kumimoji="0" lang="id-ID"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Metin kutusu 4">
            <a:extLst>
              <a:ext uri="{FF2B5EF4-FFF2-40B4-BE49-F238E27FC236}">
                <a16:creationId xmlns:a16="http://schemas.microsoft.com/office/drawing/2014/main" id="{691EA31E-59C3-4EDF-99A1-88B9CC56C616}"/>
              </a:ext>
            </a:extLst>
          </p:cNvPr>
          <p:cNvSpPr txBox="1"/>
          <p:nvPr/>
        </p:nvSpPr>
        <p:spPr>
          <a:xfrm>
            <a:off x="541360" y="5971376"/>
            <a:ext cx="10091663" cy="369332"/>
          </a:xfrm>
          <a:prstGeom prst="rect">
            <a:avLst/>
          </a:prstGeom>
          <a:noFill/>
        </p:spPr>
        <p:txBody>
          <a:bodyPr wrap="square" rtlCol="0">
            <a:spAutoFit/>
          </a:bodyPr>
          <a:lstStyle/>
          <a:p>
            <a:pPr algn="just"/>
            <a:r>
              <a:rPr lang="tr-TR" dirty="0">
                <a:latin typeface="Bookman Old Style" panose="02050604050505020204" pitchFamily="18" charset="0"/>
              </a:rPr>
              <a:t>Gösterge seçili durumdayken Yeni </a:t>
            </a:r>
            <a:r>
              <a:rPr lang="tr-TR" dirty="0" err="1">
                <a:latin typeface="Bookman Old Style" panose="02050604050505020204" pitchFamily="18" charset="0"/>
              </a:rPr>
              <a:t>Kayıt’a</a:t>
            </a:r>
            <a:r>
              <a:rPr lang="tr-TR" dirty="0">
                <a:latin typeface="Bookman Old Style" panose="02050604050505020204" pitchFamily="18" charset="0"/>
              </a:rPr>
              <a:t> tıklanır ve gösterge kaydı oluşturulur. </a:t>
            </a:r>
          </a:p>
        </p:txBody>
      </p:sp>
      <p:pic>
        <p:nvPicPr>
          <p:cNvPr id="2" name="Resim 1">
            <a:extLst>
              <a:ext uri="{FF2B5EF4-FFF2-40B4-BE49-F238E27FC236}">
                <a16:creationId xmlns:a16="http://schemas.microsoft.com/office/drawing/2014/main" id="{D3253B91-BE3E-4B19-9CE0-317DFDAD650D}"/>
              </a:ext>
            </a:extLst>
          </p:cNvPr>
          <p:cNvPicPr>
            <a:picLocks noChangeAspect="1"/>
          </p:cNvPicPr>
          <p:nvPr/>
        </p:nvPicPr>
        <p:blipFill>
          <a:blip r:embed="rId4" cstate="print"/>
          <a:stretch>
            <a:fillRect/>
          </a:stretch>
        </p:blipFill>
        <p:spPr>
          <a:xfrm>
            <a:off x="182337" y="1021632"/>
            <a:ext cx="11329416" cy="4688171"/>
          </a:xfrm>
          <a:prstGeom prst="rect">
            <a:avLst/>
          </a:prstGeom>
        </p:spPr>
      </p:pic>
      <p:sp>
        <p:nvSpPr>
          <p:cNvPr id="3" name="Ok: Sağ 2">
            <a:extLst>
              <a:ext uri="{FF2B5EF4-FFF2-40B4-BE49-F238E27FC236}">
                <a16:creationId xmlns:a16="http://schemas.microsoft.com/office/drawing/2014/main" id="{1FF6B99E-4E30-41D1-AB61-14B546D9D1BF}"/>
              </a:ext>
            </a:extLst>
          </p:cNvPr>
          <p:cNvSpPr/>
          <p:nvPr/>
        </p:nvSpPr>
        <p:spPr>
          <a:xfrm rot="1808496">
            <a:off x="3971309" y="4080934"/>
            <a:ext cx="438912" cy="2743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42861501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advTm="1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88"/>
          <p:cNvSpPr>
            <a:spLocks/>
          </p:cNvSpPr>
          <p:nvPr/>
        </p:nvSpPr>
        <p:spPr bwMode="auto">
          <a:xfrm rot="10800000" flipH="1" flipV="1">
            <a:off x="0" y="-1"/>
            <a:ext cx="9900138" cy="840815"/>
          </a:xfrm>
          <a:custGeom>
            <a:avLst/>
            <a:gdLst>
              <a:gd name="T0" fmla="*/ 0 w 7496175"/>
              <a:gd name="T1" fmla="*/ 0 h 553106"/>
              <a:gd name="T2" fmla="*/ 7496175 w 7496175"/>
              <a:gd name="T3" fmla="*/ 0 h 553106"/>
              <a:gd name="T4" fmla="*/ 7010403 w 7496175"/>
              <a:gd name="T5" fmla="*/ 546304 h 553106"/>
              <a:gd name="T6" fmla="*/ 0 w 7496175"/>
              <a:gd name="T7" fmla="*/ 546304 h 553106"/>
              <a:gd name="T8" fmla="*/ 0 w 7496175"/>
              <a:gd name="T9" fmla="*/ 0 h 553106"/>
              <a:gd name="T10" fmla="*/ 0 60000 65536"/>
              <a:gd name="T11" fmla="*/ 0 60000 65536"/>
              <a:gd name="T12" fmla="*/ 0 60000 65536"/>
              <a:gd name="T13" fmla="*/ 0 60000 65536"/>
              <a:gd name="T14" fmla="*/ 0 60000 65536"/>
              <a:gd name="T15" fmla="*/ 0 w 7496175"/>
              <a:gd name="T16" fmla="*/ 0 h 553106"/>
              <a:gd name="T17" fmla="*/ 7496175 w 7496175"/>
              <a:gd name="T18" fmla="*/ 553106 h 553106"/>
            </a:gdLst>
            <a:ahLst/>
            <a:cxnLst>
              <a:cxn ang="T10">
                <a:pos x="T0" y="T1"/>
              </a:cxn>
              <a:cxn ang="T11">
                <a:pos x="T2" y="T3"/>
              </a:cxn>
              <a:cxn ang="T12">
                <a:pos x="T4" y="T5"/>
              </a:cxn>
              <a:cxn ang="T13">
                <a:pos x="T6" y="T7"/>
              </a:cxn>
              <a:cxn ang="T14">
                <a:pos x="T8" y="T9"/>
              </a:cxn>
            </a:cxnLst>
            <a:rect l="T15" t="T16" r="T17" b="T18"/>
            <a:pathLst>
              <a:path w="7496175" h="553106">
                <a:moveTo>
                  <a:pt x="0" y="0"/>
                </a:moveTo>
                <a:lnTo>
                  <a:pt x="7496175" y="0"/>
                </a:lnTo>
                <a:lnTo>
                  <a:pt x="7010400" y="553106"/>
                </a:lnTo>
                <a:lnTo>
                  <a:pt x="0" y="553106"/>
                </a:lnTo>
                <a:lnTo>
                  <a:pt x="0" y="0"/>
                </a:lnTo>
                <a:close/>
              </a:path>
            </a:pathLst>
          </a:custGeom>
          <a:solidFill>
            <a:schemeClr val="tx2">
              <a:lumMod val="75000"/>
            </a:schemeClr>
          </a:solidFill>
          <a:ln>
            <a:noFill/>
          </a:ln>
          <a:effectLst/>
          <a:scene3d>
            <a:camera prst="orthographicFront">
              <a:rot lat="0" lon="0" rev="0"/>
            </a:camera>
            <a:lightRig rig="contrasting" dir="t">
              <a:rot lat="0" lon="0" rev="7800000"/>
            </a:lightRig>
          </a:scene3d>
          <a:sp3d>
            <a:bevelT w="139700" h="139700"/>
          </a:sp3d>
        </p:spPr>
        <p:txBody>
          <a:bodyPr lIns="91425" tIns="91425" rIns="91425" bIns="9142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0">
              <a:defRPr/>
            </a:pPr>
            <a:r>
              <a:rPr lang="tr-TR" altLang="tr-TR" sz="2000" dirty="0">
                <a:solidFill>
                  <a:schemeClr val="bg1"/>
                </a:solidFill>
                <a:latin typeface="Bookman Old Style" panose="02050604050505020204" pitchFamily="18" charset="0"/>
              </a:rPr>
              <a:t>	</a:t>
            </a:r>
            <a:endParaRPr kumimoji="0" lang="tr-TR" altLang="tr-TR" sz="3200" b="0" i="0" u="none" strike="noStrike" kern="1200" cap="none" spc="0" normalizeH="0" baseline="0" noProof="0" dirty="0">
              <a:ln>
                <a:noFill/>
              </a:ln>
              <a:solidFill>
                <a:schemeClr val="bg1"/>
              </a:solidFill>
              <a:effectLst/>
              <a:uLnTx/>
              <a:uFillTx/>
              <a:latin typeface="Bookman Old Style" panose="02050604050505020204" pitchFamily="18" charset="0"/>
            </a:endParaRPr>
          </a:p>
        </p:txBody>
      </p:sp>
      <p:pic>
        <p:nvPicPr>
          <p:cNvPr id="10" name="Resim 5">
            <a:extLst>
              <a:ext uri="{FF2B5EF4-FFF2-40B4-BE49-F238E27FC236}">
                <a16:creationId xmlns:a16="http://schemas.microsoft.com/office/drawing/2014/main" id="{BDEDE4AB-C88D-0A4E-9762-B84687784B4A}"/>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82337" y="80754"/>
            <a:ext cx="679309" cy="67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a:extLst>
              <a:ext uri="{FF2B5EF4-FFF2-40B4-BE49-F238E27FC236}">
                <a16:creationId xmlns:a16="http://schemas.microsoft.com/office/drawing/2014/main" id="{FFF668E9-4D03-42C6-AD3D-B2AA8CB12317}"/>
              </a:ext>
            </a:extLst>
          </p:cNvPr>
          <p:cNvSpPr txBox="1"/>
          <p:nvPr/>
        </p:nvSpPr>
        <p:spPr>
          <a:xfrm flipH="1">
            <a:off x="957374" y="189573"/>
            <a:ext cx="2537264" cy="461665"/>
          </a:xfrm>
          <a:prstGeom prst="rect">
            <a:avLst/>
          </a:prstGeom>
          <a:noFill/>
        </p:spPr>
        <p:txBody>
          <a:bodyPr wrap="square" rtlCol="0">
            <a:spAutoFit/>
          </a:bodyPr>
          <a:lstStyle/>
          <a:p>
            <a:r>
              <a:rPr lang="tr-TR" sz="2400" dirty="0">
                <a:solidFill>
                  <a:schemeClr val="bg1"/>
                </a:solidFill>
                <a:latin typeface="Bookman Old Style" panose="02050604050505020204" pitchFamily="18" charset="0"/>
              </a:rPr>
              <a:t>2022-PERDİS</a:t>
            </a:r>
          </a:p>
        </p:txBody>
      </p:sp>
      <p:sp>
        <p:nvSpPr>
          <p:cNvPr id="11" name="Rectangle: Rounded Corners 6">
            <a:extLst>
              <a:ext uri="{FF2B5EF4-FFF2-40B4-BE49-F238E27FC236}">
                <a16:creationId xmlns:a16="http://schemas.microsoft.com/office/drawing/2014/main" id="{C38AEC8A-9D98-4F0E-8818-42FE9FA481CC}"/>
              </a:ext>
            </a:extLst>
          </p:cNvPr>
          <p:cNvSpPr/>
          <p:nvPr/>
        </p:nvSpPr>
        <p:spPr>
          <a:xfrm>
            <a:off x="-2" y="6649386"/>
            <a:ext cx="12192001" cy="255719"/>
          </a:xfrm>
          <a:prstGeom prst="roundRect">
            <a:avLst>
              <a:gd name="adj" fmla="val 213"/>
            </a:avLst>
          </a:prstGeom>
          <a:solidFill>
            <a:srgbClr val="C00000"/>
          </a:solidFill>
          <a:ln w="12700" cap="flat" cmpd="sng" algn="ctr">
            <a:solidFill>
              <a:schemeClr val="accent6">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350" b="0" i="0" u="none" strike="noStrike" kern="0" cap="none" spc="0" normalizeH="0" baseline="0" noProof="0" dirty="0" smtClean="0">
                <a:ln>
                  <a:noFill/>
                </a:ln>
                <a:solidFill>
                  <a:prstClr val="white"/>
                </a:solidFill>
                <a:effectLst/>
                <a:uLnTx/>
                <a:uFillTx/>
                <a:latin typeface="Calibri" panose="020F0502020204030204"/>
                <a:ea typeface="+mn-ea"/>
                <a:cs typeface="+mn-cs"/>
              </a:rPr>
              <a:t>10</a:t>
            </a:r>
            <a:endParaRPr kumimoji="0" lang="id-ID"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3" name="Resim 12">
            <a:extLst>
              <a:ext uri="{FF2B5EF4-FFF2-40B4-BE49-F238E27FC236}">
                <a16:creationId xmlns:a16="http://schemas.microsoft.com/office/drawing/2014/main" id="{EE10B635-F5C4-4AD7-9B4D-394BB0E6DE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 y="898517"/>
            <a:ext cx="8266176" cy="5469760"/>
          </a:xfrm>
          <a:prstGeom prst="rect">
            <a:avLst/>
          </a:prstGeom>
        </p:spPr>
      </p:pic>
      <p:sp>
        <p:nvSpPr>
          <p:cNvPr id="14" name="Metin kutusu 13">
            <a:extLst>
              <a:ext uri="{FF2B5EF4-FFF2-40B4-BE49-F238E27FC236}">
                <a16:creationId xmlns:a16="http://schemas.microsoft.com/office/drawing/2014/main" id="{AF7BAED1-AF82-4D18-BA91-70CC633F3C6D}"/>
              </a:ext>
            </a:extLst>
          </p:cNvPr>
          <p:cNvSpPr txBox="1"/>
          <p:nvPr/>
        </p:nvSpPr>
        <p:spPr>
          <a:xfrm>
            <a:off x="8531352" y="1582340"/>
            <a:ext cx="3136392" cy="3693319"/>
          </a:xfrm>
          <a:prstGeom prst="rect">
            <a:avLst/>
          </a:prstGeom>
          <a:noFill/>
        </p:spPr>
        <p:txBody>
          <a:bodyPr wrap="square" rtlCol="0">
            <a:spAutoFit/>
          </a:bodyPr>
          <a:lstStyle/>
          <a:p>
            <a:pPr algn="just"/>
            <a:r>
              <a:rPr lang="tr-TR" b="1" dirty="0">
                <a:solidFill>
                  <a:srgbClr val="FF0000"/>
                </a:solidFill>
                <a:latin typeface="Bookman Old Style" panose="02050604050505020204" pitchFamily="18" charset="0"/>
              </a:rPr>
              <a:t>Ağırlık: </a:t>
            </a:r>
            <a:r>
              <a:rPr lang="tr-TR" dirty="0">
                <a:solidFill>
                  <a:srgbClr val="FF0000"/>
                </a:solidFill>
                <a:latin typeface="Bookman Old Style" panose="02050604050505020204" pitchFamily="18" charset="0"/>
              </a:rPr>
              <a:t>1 olarak seçilir.</a:t>
            </a:r>
          </a:p>
          <a:p>
            <a:pPr algn="just"/>
            <a:endParaRPr lang="tr-TR" dirty="0">
              <a:solidFill>
                <a:srgbClr val="FF0000"/>
              </a:solidFill>
              <a:latin typeface="Bookman Old Style" panose="02050604050505020204" pitchFamily="18" charset="0"/>
            </a:endParaRPr>
          </a:p>
          <a:p>
            <a:pPr algn="just"/>
            <a:r>
              <a:rPr lang="tr-TR" b="1" dirty="0">
                <a:solidFill>
                  <a:srgbClr val="FF0000"/>
                </a:solidFill>
                <a:latin typeface="Bookman Old Style" panose="02050604050505020204" pitchFamily="18" charset="0"/>
              </a:rPr>
              <a:t>Açıklama: </a:t>
            </a:r>
            <a:r>
              <a:rPr lang="tr-TR" dirty="0">
                <a:solidFill>
                  <a:srgbClr val="FF0000"/>
                </a:solidFill>
                <a:latin typeface="Bookman Old Style" panose="02050604050505020204" pitchFamily="18" charset="0"/>
              </a:rPr>
              <a:t>Talimat ile ilgili açıklama bu alana yazılır. Sağ taraftan birim seçilir.</a:t>
            </a:r>
          </a:p>
          <a:p>
            <a:pPr algn="just"/>
            <a:endParaRPr lang="tr-TR" dirty="0">
              <a:solidFill>
                <a:srgbClr val="FF0000"/>
              </a:solidFill>
              <a:latin typeface="Bookman Old Style" panose="02050604050505020204" pitchFamily="18" charset="0"/>
            </a:endParaRPr>
          </a:p>
          <a:p>
            <a:pPr algn="just"/>
            <a:r>
              <a:rPr lang="tr-TR" b="1" dirty="0">
                <a:solidFill>
                  <a:srgbClr val="FF0000"/>
                </a:solidFill>
                <a:latin typeface="Bookman Old Style" panose="02050604050505020204" pitchFamily="18" charset="0"/>
              </a:rPr>
              <a:t>Hesaplama Türü: </a:t>
            </a:r>
            <a:r>
              <a:rPr lang="tr-TR" dirty="0">
                <a:solidFill>
                  <a:srgbClr val="FF0000"/>
                </a:solidFill>
                <a:latin typeface="Bookman Old Style" panose="02050604050505020204" pitchFamily="18" charset="0"/>
              </a:rPr>
              <a:t>Boş bırakılır.</a:t>
            </a:r>
          </a:p>
          <a:p>
            <a:pPr algn="just"/>
            <a:endParaRPr lang="tr-TR" dirty="0">
              <a:solidFill>
                <a:srgbClr val="FF0000"/>
              </a:solidFill>
              <a:latin typeface="Bookman Old Style" panose="02050604050505020204" pitchFamily="18" charset="0"/>
            </a:endParaRPr>
          </a:p>
          <a:p>
            <a:pPr algn="just"/>
            <a:r>
              <a:rPr lang="tr-TR" b="1" dirty="0">
                <a:solidFill>
                  <a:srgbClr val="FF0000"/>
                </a:solidFill>
                <a:latin typeface="Bookman Old Style" panose="02050604050505020204" pitchFamily="18" charset="0"/>
              </a:rPr>
              <a:t>Dönem Sayısı: </a:t>
            </a:r>
            <a:r>
              <a:rPr lang="tr-TR" dirty="0">
                <a:solidFill>
                  <a:srgbClr val="FF0000"/>
                </a:solidFill>
                <a:latin typeface="Bookman Old Style" panose="02050604050505020204" pitchFamily="18" charset="0"/>
              </a:rPr>
              <a:t>1 olarak seçilir ve oluştur butonuna tıklanır.</a:t>
            </a:r>
          </a:p>
        </p:txBody>
      </p:sp>
      <p:sp>
        <p:nvSpPr>
          <p:cNvPr id="2" name="Dikdörtgen 1">
            <a:extLst>
              <a:ext uri="{FF2B5EF4-FFF2-40B4-BE49-F238E27FC236}">
                <a16:creationId xmlns:a16="http://schemas.microsoft.com/office/drawing/2014/main" id="{7B9690FB-3482-4DB5-83A7-431F99A28CDA}"/>
              </a:ext>
            </a:extLst>
          </p:cNvPr>
          <p:cNvSpPr/>
          <p:nvPr/>
        </p:nvSpPr>
        <p:spPr>
          <a:xfrm>
            <a:off x="64008" y="1898441"/>
            <a:ext cx="301752" cy="5837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sp>
        <p:nvSpPr>
          <p:cNvPr id="12" name="Dikdörtgen 11">
            <a:extLst>
              <a:ext uri="{FF2B5EF4-FFF2-40B4-BE49-F238E27FC236}">
                <a16:creationId xmlns:a16="http://schemas.microsoft.com/office/drawing/2014/main" id="{DC607ABC-4624-438F-8B13-DD0B33244EAF}"/>
              </a:ext>
            </a:extLst>
          </p:cNvPr>
          <p:cNvSpPr/>
          <p:nvPr/>
        </p:nvSpPr>
        <p:spPr>
          <a:xfrm>
            <a:off x="64008" y="2636057"/>
            <a:ext cx="301752" cy="5837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sp>
        <p:nvSpPr>
          <p:cNvPr id="15" name="Dikdörtgen 14">
            <a:extLst>
              <a:ext uri="{FF2B5EF4-FFF2-40B4-BE49-F238E27FC236}">
                <a16:creationId xmlns:a16="http://schemas.microsoft.com/office/drawing/2014/main" id="{DFFA8F47-E454-486D-8210-7D1BD87431C7}"/>
              </a:ext>
            </a:extLst>
          </p:cNvPr>
          <p:cNvSpPr/>
          <p:nvPr/>
        </p:nvSpPr>
        <p:spPr>
          <a:xfrm>
            <a:off x="1240536" y="4937915"/>
            <a:ext cx="301752" cy="5837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sp>
        <p:nvSpPr>
          <p:cNvPr id="16" name="Dikdörtgen 15">
            <a:extLst>
              <a:ext uri="{FF2B5EF4-FFF2-40B4-BE49-F238E27FC236}">
                <a16:creationId xmlns:a16="http://schemas.microsoft.com/office/drawing/2014/main" id="{77B02125-46C7-4C28-A604-624679189350}"/>
              </a:ext>
            </a:extLst>
          </p:cNvPr>
          <p:cNvSpPr/>
          <p:nvPr/>
        </p:nvSpPr>
        <p:spPr>
          <a:xfrm>
            <a:off x="1194816" y="4192676"/>
            <a:ext cx="301752" cy="5837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sp>
        <p:nvSpPr>
          <p:cNvPr id="20" name="Arrow: Pentagon 12">
            <a:extLst>
              <a:ext uri="{FF2B5EF4-FFF2-40B4-BE49-F238E27FC236}">
                <a16:creationId xmlns:a16="http://schemas.microsoft.com/office/drawing/2014/main" id="{B04EC9F4-675B-440C-9D80-A6D6C662F3DE}"/>
              </a:ext>
            </a:extLst>
          </p:cNvPr>
          <p:cNvSpPr/>
          <p:nvPr/>
        </p:nvSpPr>
        <p:spPr>
          <a:xfrm rot="10800000" flipV="1">
            <a:off x="4318784" y="-2"/>
            <a:ext cx="7873216" cy="840813"/>
          </a:xfrm>
          <a:prstGeom prst="homePlate">
            <a:avLst/>
          </a:prstGeom>
          <a:solidFill>
            <a:schemeClr val="tx2">
              <a:lumMod val="75000"/>
            </a:schemeClr>
          </a:solidFill>
          <a:ln w="60325">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Bookman Old Style" panose="02050604050505020204" pitchFamily="18" charset="0"/>
                <a:cs typeface="Times New Roman" panose="02020603050405020304" pitchFamily="18" charset="0"/>
              </a:rPr>
              <a:t>GÖSTERGE KAYDI</a:t>
            </a:r>
            <a:endParaRPr kumimoji="0" lang="id-ID" sz="2400" b="0" i="0" u="none" strike="noStrike" kern="1200" cap="none" spc="0" normalizeH="0" baseline="0" noProof="0" dirty="0">
              <a:ln>
                <a:noFill/>
              </a:ln>
              <a:solidFill>
                <a:prstClr val="white"/>
              </a:solidFill>
              <a:effectLst/>
              <a:uLnTx/>
              <a:uFillTx/>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471396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advTm="1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88"/>
          <p:cNvSpPr>
            <a:spLocks/>
          </p:cNvSpPr>
          <p:nvPr/>
        </p:nvSpPr>
        <p:spPr bwMode="auto">
          <a:xfrm rot="10800000" flipH="1" flipV="1">
            <a:off x="0" y="-1"/>
            <a:ext cx="9900138" cy="840815"/>
          </a:xfrm>
          <a:custGeom>
            <a:avLst/>
            <a:gdLst>
              <a:gd name="T0" fmla="*/ 0 w 7496175"/>
              <a:gd name="T1" fmla="*/ 0 h 553106"/>
              <a:gd name="T2" fmla="*/ 7496175 w 7496175"/>
              <a:gd name="T3" fmla="*/ 0 h 553106"/>
              <a:gd name="T4" fmla="*/ 7010403 w 7496175"/>
              <a:gd name="T5" fmla="*/ 546304 h 553106"/>
              <a:gd name="T6" fmla="*/ 0 w 7496175"/>
              <a:gd name="T7" fmla="*/ 546304 h 553106"/>
              <a:gd name="T8" fmla="*/ 0 w 7496175"/>
              <a:gd name="T9" fmla="*/ 0 h 553106"/>
              <a:gd name="T10" fmla="*/ 0 60000 65536"/>
              <a:gd name="T11" fmla="*/ 0 60000 65536"/>
              <a:gd name="T12" fmla="*/ 0 60000 65536"/>
              <a:gd name="T13" fmla="*/ 0 60000 65536"/>
              <a:gd name="T14" fmla="*/ 0 60000 65536"/>
              <a:gd name="T15" fmla="*/ 0 w 7496175"/>
              <a:gd name="T16" fmla="*/ 0 h 553106"/>
              <a:gd name="T17" fmla="*/ 7496175 w 7496175"/>
              <a:gd name="T18" fmla="*/ 553106 h 553106"/>
            </a:gdLst>
            <a:ahLst/>
            <a:cxnLst>
              <a:cxn ang="T10">
                <a:pos x="T0" y="T1"/>
              </a:cxn>
              <a:cxn ang="T11">
                <a:pos x="T2" y="T3"/>
              </a:cxn>
              <a:cxn ang="T12">
                <a:pos x="T4" y="T5"/>
              </a:cxn>
              <a:cxn ang="T13">
                <a:pos x="T6" y="T7"/>
              </a:cxn>
              <a:cxn ang="T14">
                <a:pos x="T8" y="T9"/>
              </a:cxn>
            </a:cxnLst>
            <a:rect l="T15" t="T16" r="T17" b="T18"/>
            <a:pathLst>
              <a:path w="7496175" h="553106">
                <a:moveTo>
                  <a:pt x="0" y="0"/>
                </a:moveTo>
                <a:lnTo>
                  <a:pt x="7496175" y="0"/>
                </a:lnTo>
                <a:lnTo>
                  <a:pt x="7010400" y="553106"/>
                </a:lnTo>
                <a:lnTo>
                  <a:pt x="0" y="553106"/>
                </a:lnTo>
                <a:lnTo>
                  <a:pt x="0" y="0"/>
                </a:lnTo>
                <a:close/>
              </a:path>
            </a:pathLst>
          </a:custGeom>
          <a:solidFill>
            <a:schemeClr val="tx2">
              <a:lumMod val="75000"/>
            </a:schemeClr>
          </a:solidFill>
          <a:ln>
            <a:noFill/>
          </a:ln>
          <a:effectLst/>
          <a:scene3d>
            <a:camera prst="orthographicFront">
              <a:rot lat="0" lon="0" rev="0"/>
            </a:camera>
            <a:lightRig rig="contrasting" dir="t">
              <a:rot lat="0" lon="0" rev="7800000"/>
            </a:lightRig>
          </a:scene3d>
          <a:sp3d>
            <a:bevelT w="139700" h="139700"/>
          </a:sp3d>
        </p:spPr>
        <p:txBody>
          <a:bodyPr lIns="91425" tIns="91425" rIns="91425" bIns="9142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0">
              <a:defRPr/>
            </a:pPr>
            <a:r>
              <a:rPr lang="tr-TR" altLang="tr-TR" sz="2000" dirty="0">
                <a:solidFill>
                  <a:schemeClr val="bg1"/>
                </a:solidFill>
                <a:latin typeface="Bookman Old Style" panose="02050604050505020204" pitchFamily="18" charset="0"/>
              </a:rPr>
              <a:t>	</a:t>
            </a:r>
            <a:endParaRPr kumimoji="0" lang="tr-TR" altLang="tr-TR" sz="3200" b="0" i="0" u="none" strike="noStrike" kern="1200" cap="none" spc="0" normalizeH="0" baseline="0" noProof="0" dirty="0">
              <a:ln>
                <a:noFill/>
              </a:ln>
              <a:solidFill>
                <a:schemeClr val="bg1"/>
              </a:solidFill>
              <a:effectLst/>
              <a:uLnTx/>
              <a:uFillTx/>
              <a:latin typeface="Bookman Old Style" panose="02050604050505020204" pitchFamily="18" charset="0"/>
            </a:endParaRPr>
          </a:p>
        </p:txBody>
      </p:sp>
      <p:pic>
        <p:nvPicPr>
          <p:cNvPr id="10" name="Resim 5">
            <a:extLst>
              <a:ext uri="{FF2B5EF4-FFF2-40B4-BE49-F238E27FC236}">
                <a16:creationId xmlns:a16="http://schemas.microsoft.com/office/drawing/2014/main" id="{BDEDE4AB-C88D-0A4E-9762-B84687784B4A}"/>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82337" y="80754"/>
            <a:ext cx="679309" cy="67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a:extLst>
              <a:ext uri="{FF2B5EF4-FFF2-40B4-BE49-F238E27FC236}">
                <a16:creationId xmlns:a16="http://schemas.microsoft.com/office/drawing/2014/main" id="{FFF668E9-4D03-42C6-AD3D-B2AA8CB12317}"/>
              </a:ext>
            </a:extLst>
          </p:cNvPr>
          <p:cNvSpPr txBox="1"/>
          <p:nvPr/>
        </p:nvSpPr>
        <p:spPr>
          <a:xfrm flipH="1">
            <a:off x="957374" y="189573"/>
            <a:ext cx="2537264" cy="461665"/>
          </a:xfrm>
          <a:prstGeom prst="rect">
            <a:avLst/>
          </a:prstGeom>
          <a:noFill/>
        </p:spPr>
        <p:txBody>
          <a:bodyPr wrap="square" rtlCol="0">
            <a:spAutoFit/>
          </a:bodyPr>
          <a:lstStyle/>
          <a:p>
            <a:r>
              <a:rPr lang="tr-TR" sz="2400" dirty="0">
                <a:solidFill>
                  <a:schemeClr val="bg1"/>
                </a:solidFill>
                <a:latin typeface="Bookman Old Style" panose="02050604050505020204" pitchFamily="18" charset="0"/>
              </a:rPr>
              <a:t>2022-PERDİS</a:t>
            </a:r>
          </a:p>
        </p:txBody>
      </p:sp>
      <p:sp>
        <p:nvSpPr>
          <p:cNvPr id="11" name="Rectangle: Rounded Corners 6">
            <a:extLst>
              <a:ext uri="{FF2B5EF4-FFF2-40B4-BE49-F238E27FC236}">
                <a16:creationId xmlns:a16="http://schemas.microsoft.com/office/drawing/2014/main" id="{C38AEC8A-9D98-4F0E-8818-42FE9FA481CC}"/>
              </a:ext>
            </a:extLst>
          </p:cNvPr>
          <p:cNvSpPr/>
          <p:nvPr/>
        </p:nvSpPr>
        <p:spPr>
          <a:xfrm>
            <a:off x="-2" y="6649386"/>
            <a:ext cx="12192001" cy="255719"/>
          </a:xfrm>
          <a:prstGeom prst="roundRect">
            <a:avLst>
              <a:gd name="adj" fmla="val 213"/>
            </a:avLst>
          </a:prstGeom>
          <a:solidFill>
            <a:srgbClr val="C00000"/>
          </a:solidFill>
          <a:ln w="12700" cap="flat" cmpd="sng" algn="ctr">
            <a:solidFill>
              <a:schemeClr val="accent6">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350" b="0" i="0" u="none" strike="noStrike" kern="0" cap="none" spc="0" normalizeH="0" baseline="0" noProof="0" dirty="0" smtClean="0">
                <a:ln>
                  <a:noFill/>
                </a:ln>
                <a:solidFill>
                  <a:prstClr val="white"/>
                </a:solidFill>
                <a:effectLst/>
                <a:uLnTx/>
                <a:uFillTx/>
                <a:latin typeface="Calibri" panose="020F0502020204030204"/>
                <a:ea typeface="+mn-ea"/>
                <a:cs typeface="+mn-cs"/>
              </a:rPr>
              <a:t>11</a:t>
            </a:r>
            <a:endParaRPr kumimoji="0" lang="id-ID"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3" name="Resim 2">
            <a:extLst>
              <a:ext uri="{FF2B5EF4-FFF2-40B4-BE49-F238E27FC236}">
                <a16:creationId xmlns:a16="http://schemas.microsoft.com/office/drawing/2014/main" id="{B16DDD4E-1230-4F13-B416-932513F27F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019" y="1286799"/>
            <a:ext cx="11867005" cy="3114631"/>
          </a:xfrm>
          <a:prstGeom prst="rect">
            <a:avLst/>
          </a:prstGeom>
        </p:spPr>
      </p:pic>
      <p:sp>
        <p:nvSpPr>
          <p:cNvPr id="6" name="Metin kutusu 5">
            <a:extLst>
              <a:ext uri="{FF2B5EF4-FFF2-40B4-BE49-F238E27FC236}">
                <a16:creationId xmlns:a16="http://schemas.microsoft.com/office/drawing/2014/main" id="{7EC77339-17C3-43F9-8D48-406668993FFA}"/>
              </a:ext>
            </a:extLst>
          </p:cNvPr>
          <p:cNvSpPr txBox="1"/>
          <p:nvPr/>
        </p:nvSpPr>
        <p:spPr>
          <a:xfrm>
            <a:off x="365760" y="4591007"/>
            <a:ext cx="11210544" cy="1477328"/>
          </a:xfrm>
          <a:prstGeom prst="rect">
            <a:avLst/>
          </a:prstGeom>
          <a:noFill/>
        </p:spPr>
        <p:txBody>
          <a:bodyPr wrap="square" rtlCol="0">
            <a:spAutoFit/>
          </a:bodyPr>
          <a:lstStyle/>
          <a:p>
            <a:pPr algn="just"/>
            <a:r>
              <a:rPr lang="tr-TR" b="1" dirty="0">
                <a:latin typeface="Bookman Old Style" panose="02050604050505020204" pitchFamily="18" charset="0"/>
              </a:rPr>
              <a:t>Hedef: </a:t>
            </a:r>
            <a:r>
              <a:rPr lang="tr-TR" dirty="0">
                <a:latin typeface="Bookman Old Style" panose="02050604050505020204" pitchFamily="18" charset="0"/>
              </a:rPr>
              <a:t>5 </a:t>
            </a:r>
          </a:p>
          <a:p>
            <a:pPr algn="just"/>
            <a:endParaRPr lang="tr-TR" dirty="0">
              <a:latin typeface="Bookman Old Style" panose="02050604050505020204" pitchFamily="18" charset="0"/>
            </a:endParaRPr>
          </a:p>
          <a:p>
            <a:pPr algn="just"/>
            <a:r>
              <a:rPr lang="tr-TR" b="1" dirty="0">
                <a:latin typeface="Bookman Old Style" panose="02050604050505020204" pitchFamily="18" charset="0"/>
              </a:rPr>
              <a:t>Gerçekleşen: </a:t>
            </a:r>
            <a:r>
              <a:rPr lang="tr-TR" dirty="0">
                <a:latin typeface="Bookman Old Style" panose="02050604050505020204" pitchFamily="18" charset="0"/>
              </a:rPr>
              <a:t>Talimatın gerçekleşme düzeyi olarak girilir ve kaydet butonuna tıklanır. Sistem gerçekleşme yüzdesini otomatik olarak hesaplar. Böylece Makam talimatı veri girişi tamamlanmış olur. Diğer başlıklar içinde veri girişleri aynı şekilde yapılır. </a:t>
            </a:r>
          </a:p>
        </p:txBody>
      </p:sp>
      <p:sp>
        <p:nvSpPr>
          <p:cNvPr id="9" name="Dikdörtgen 8">
            <a:extLst>
              <a:ext uri="{FF2B5EF4-FFF2-40B4-BE49-F238E27FC236}">
                <a16:creationId xmlns:a16="http://schemas.microsoft.com/office/drawing/2014/main" id="{27D0470E-F4BA-471D-A7BB-3AA06D64BD8E}"/>
              </a:ext>
            </a:extLst>
          </p:cNvPr>
          <p:cNvSpPr/>
          <p:nvPr/>
        </p:nvSpPr>
        <p:spPr>
          <a:xfrm>
            <a:off x="5513832" y="1965881"/>
            <a:ext cx="301752" cy="5837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sp>
        <p:nvSpPr>
          <p:cNvPr id="12" name="Dikdörtgen 11">
            <a:extLst>
              <a:ext uri="{FF2B5EF4-FFF2-40B4-BE49-F238E27FC236}">
                <a16:creationId xmlns:a16="http://schemas.microsoft.com/office/drawing/2014/main" id="{9117E156-497B-4721-8CEA-FAC4C65B2D5E}"/>
              </a:ext>
            </a:extLst>
          </p:cNvPr>
          <p:cNvSpPr/>
          <p:nvPr/>
        </p:nvSpPr>
        <p:spPr>
          <a:xfrm>
            <a:off x="7324344" y="1965881"/>
            <a:ext cx="301752" cy="5837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sp>
        <p:nvSpPr>
          <p:cNvPr id="2" name="Ok: Sağ 1">
            <a:extLst>
              <a:ext uri="{FF2B5EF4-FFF2-40B4-BE49-F238E27FC236}">
                <a16:creationId xmlns:a16="http://schemas.microsoft.com/office/drawing/2014/main" id="{F7647AD8-5122-4EAB-8377-8072BAACE84F}"/>
              </a:ext>
            </a:extLst>
          </p:cNvPr>
          <p:cNvSpPr/>
          <p:nvPr/>
        </p:nvSpPr>
        <p:spPr>
          <a:xfrm>
            <a:off x="10360152" y="3986784"/>
            <a:ext cx="758952" cy="256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Arrow: Pentagon 12">
            <a:extLst>
              <a:ext uri="{FF2B5EF4-FFF2-40B4-BE49-F238E27FC236}">
                <a16:creationId xmlns:a16="http://schemas.microsoft.com/office/drawing/2014/main" id="{1C7BD501-DCC7-4DB6-A134-44086A402C58}"/>
              </a:ext>
            </a:extLst>
          </p:cNvPr>
          <p:cNvSpPr/>
          <p:nvPr/>
        </p:nvSpPr>
        <p:spPr>
          <a:xfrm rot="10800000" flipV="1">
            <a:off x="4318784" y="-2"/>
            <a:ext cx="7873216" cy="840813"/>
          </a:xfrm>
          <a:prstGeom prst="homePlate">
            <a:avLst/>
          </a:prstGeom>
          <a:solidFill>
            <a:schemeClr val="tx2">
              <a:lumMod val="75000"/>
            </a:schemeClr>
          </a:solidFill>
          <a:ln w="60325">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Bookman Old Style" panose="02050604050505020204" pitchFamily="18" charset="0"/>
                <a:cs typeface="Times New Roman" panose="02020603050405020304" pitchFamily="18" charset="0"/>
              </a:rPr>
              <a:t>GÖSTERGE KAYDI</a:t>
            </a:r>
            <a:endParaRPr kumimoji="0" lang="id-ID" sz="2400" b="0" i="0" u="none" strike="noStrike" kern="1200" cap="none" spc="0" normalizeH="0" baseline="0" noProof="0" dirty="0">
              <a:ln>
                <a:noFill/>
              </a:ln>
              <a:solidFill>
                <a:prstClr val="white"/>
              </a:solidFill>
              <a:effectLst/>
              <a:uLnTx/>
              <a:uFillTx/>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401883413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advTm="1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9CD00070-5FA0-46A2-9E09-86486433C643}" type="slidenum">
              <a:rPr lang="tr-TR" smtClean="0"/>
              <a:pPr/>
              <a:t>13</a:t>
            </a:fld>
            <a:endParaRPr lang="tr-TR"/>
          </a:p>
        </p:txBody>
      </p:sp>
      <p:graphicFrame>
        <p:nvGraphicFramePr>
          <p:cNvPr id="15" name="Tablo 14"/>
          <p:cNvGraphicFramePr>
            <a:graphicFrameLocks noGrp="1"/>
          </p:cNvGraphicFramePr>
          <p:nvPr>
            <p:extLst>
              <p:ext uri="{D42A27DB-BD31-4B8C-83A1-F6EECF244321}">
                <p14:modId xmlns:p14="http://schemas.microsoft.com/office/powerpoint/2010/main" val="464939888"/>
              </p:ext>
            </p:extLst>
          </p:nvPr>
        </p:nvGraphicFramePr>
        <p:xfrm>
          <a:off x="139850" y="2"/>
          <a:ext cx="12052151" cy="5172545"/>
        </p:xfrm>
        <a:graphic>
          <a:graphicData uri="http://schemas.openxmlformats.org/drawingml/2006/table">
            <a:tbl>
              <a:tblPr firstRow="1" firstCol="1" bandRow="1"/>
              <a:tblGrid>
                <a:gridCol w="2822189">
                  <a:extLst>
                    <a:ext uri="{9D8B030D-6E8A-4147-A177-3AD203B41FA5}">
                      <a16:colId xmlns:a16="http://schemas.microsoft.com/office/drawing/2014/main" val="834034923"/>
                    </a:ext>
                  </a:extLst>
                </a:gridCol>
                <a:gridCol w="1658468">
                  <a:extLst>
                    <a:ext uri="{9D8B030D-6E8A-4147-A177-3AD203B41FA5}">
                      <a16:colId xmlns:a16="http://schemas.microsoft.com/office/drawing/2014/main" val="220912686"/>
                    </a:ext>
                  </a:extLst>
                </a:gridCol>
                <a:gridCol w="1687726">
                  <a:extLst>
                    <a:ext uri="{9D8B030D-6E8A-4147-A177-3AD203B41FA5}">
                      <a16:colId xmlns:a16="http://schemas.microsoft.com/office/drawing/2014/main" val="1674177113"/>
                    </a:ext>
                  </a:extLst>
                </a:gridCol>
                <a:gridCol w="2049475">
                  <a:extLst>
                    <a:ext uri="{9D8B030D-6E8A-4147-A177-3AD203B41FA5}">
                      <a16:colId xmlns:a16="http://schemas.microsoft.com/office/drawing/2014/main" val="482636462"/>
                    </a:ext>
                  </a:extLst>
                </a:gridCol>
                <a:gridCol w="2052138">
                  <a:extLst>
                    <a:ext uri="{9D8B030D-6E8A-4147-A177-3AD203B41FA5}">
                      <a16:colId xmlns:a16="http://schemas.microsoft.com/office/drawing/2014/main" val="2449106805"/>
                    </a:ext>
                  </a:extLst>
                </a:gridCol>
                <a:gridCol w="1782155">
                  <a:extLst>
                    <a:ext uri="{9D8B030D-6E8A-4147-A177-3AD203B41FA5}">
                      <a16:colId xmlns:a16="http://schemas.microsoft.com/office/drawing/2014/main" val="947139889"/>
                    </a:ext>
                  </a:extLst>
                </a:gridCol>
              </a:tblGrid>
              <a:tr h="255505">
                <a:tc gridSpan="6">
                  <a:txBody>
                    <a:bodyPr/>
                    <a:lstStyle/>
                    <a:p>
                      <a:pPr algn="ctr">
                        <a:lnSpc>
                          <a:spcPct val="115000"/>
                        </a:lnSpc>
                        <a:spcBef>
                          <a:spcPts val="500"/>
                        </a:spcBef>
                        <a:spcAft>
                          <a:spcPts val="0"/>
                        </a:spcAft>
                      </a:pPr>
                      <a:r>
                        <a:rPr lang="tr-TR" sz="1600" b="1" dirty="0">
                          <a:solidFill>
                            <a:schemeClr val="bg1"/>
                          </a:solidFill>
                          <a:effectLst/>
                          <a:latin typeface="+mn-lt"/>
                          <a:ea typeface="Times New Roman" panose="02020603050405020304" pitchFamily="18" charset="0"/>
                          <a:cs typeface="Times New Roman" panose="02020603050405020304" pitchFamily="18" charset="0"/>
                        </a:rPr>
                        <a:t>              </a:t>
                      </a:r>
                      <a:r>
                        <a:rPr lang="tr-TR" sz="1600" b="1" dirty="0" smtClean="0">
                          <a:solidFill>
                            <a:schemeClr val="bg1"/>
                          </a:solidFill>
                          <a:effectLst/>
                          <a:latin typeface="+mn-lt"/>
                          <a:ea typeface="Times New Roman" panose="02020603050405020304" pitchFamily="18" charset="0"/>
                          <a:cs typeface="Times New Roman" panose="02020603050405020304" pitchFamily="18" charset="0"/>
                        </a:rPr>
                        <a:t>GENELGE </a:t>
                      </a:r>
                      <a:r>
                        <a:rPr lang="tr-TR" sz="1600" b="1" dirty="0">
                          <a:solidFill>
                            <a:schemeClr val="bg1"/>
                          </a:solidFill>
                          <a:effectLst/>
                          <a:latin typeface="+mn-lt"/>
                          <a:ea typeface="Times New Roman" panose="02020603050405020304" pitchFamily="18" charset="0"/>
                          <a:cs typeface="Times New Roman" panose="02020603050405020304" pitchFamily="18" charset="0"/>
                        </a:rPr>
                        <a:t>ve/veya MAKAM TALİMATLARINA İLİŞKİN PUANLAMA STANDARTLARI  </a:t>
                      </a:r>
                    </a:p>
                  </a:txBody>
                  <a:tcPr marL="38307" marR="38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413343510"/>
                  </a:ext>
                </a:extLst>
              </a:tr>
              <a:tr h="255505">
                <a:tc gridSpan="6">
                  <a:txBody>
                    <a:bodyPr/>
                    <a:lstStyle/>
                    <a:p>
                      <a:pPr algn="ctr">
                        <a:lnSpc>
                          <a:spcPct val="115000"/>
                        </a:lnSpc>
                        <a:spcBef>
                          <a:spcPts val="500"/>
                        </a:spcBef>
                        <a:spcAft>
                          <a:spcPts val="0"/>
                        </a:spcAft>
                      </a:pPr>
                      <a:r>
                        <a:rPr lang="tr-TR" sz="1600" b="1" dirty="0">
                          <a:solidFill>
                            <a:schemeClr val="bg1"/>
                          </a:solidFill>
                          <a:effectLst/>
                          <a:latin typeface="+mn-lt"/>
                          <a:ea typeface="Times New Roman" panose="02020603050405020304" pitchFamily="18" charset="0"/>
                          <a:cs typeface="Times New Roman" panose="02020603050405020304" pitchFamily="18" charset="0"/>
                        </a:rPr>
                        <a:t>HESAPLAMA YÖNTEMİ</a:t>
                      </a:r>
                    </a:p>
                  </a:txBody>
                  <a:tcPr marL="38307" marR="38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809397945"/>
                  </a:ext>
                </a:extLst>
              </a:tr>
              <a:tr h="1069972">
                <a:tc>
                  <a:txBody>
                    <a:bodyPr/>
                    <a:lstStyle/>
                    <a:p>
                      <a:pPr>
                        <a:lnSpc>
                          <a:spcPct val="115000"/>
                        </a:lnSpc>
                        <a:spcBef>
                          <a:spcPts val="500"/>
                        </a:spcBef>
                        <a:spcAft>
                          <a:spcPts val="0"/>
                        </a:spcAft>
                      </a:pPr>
                      <a:r>
                        <a:rPr lang="tr-TR" sz="1600" b="1" i="1" dirty="0">
                          <a:solidFill>
                            <a:schemeClr val="bg1"/>
                          </a:solidFill>
                          <a:effectLst/>
                          <a:latin typeface="+mn-lt"/>
                          <a:ea typeface="Times New Roman" panose="02020603050405020304" pitchFamily="18" charset="0"/>
                          <a:cs typeface="Times New Roman" panose="02020603050405020304" pitchFamily="18" charset="0"/>
                        </a:rPr>
                        <a:t>ÖRNEK GENELGE/MAKAM TALİMATI GÖSTERGE BAŞLIĞI </a:t>
                      </a:r>
                    </a:p>
                  </a:txBody>
                  <a:tcPr marL="38307" marR="38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nSpc>
                          <a:spcPct val="115000"/>
                        </a:lnSpc>
                        <a:spcBef>
                          <a:spcPts val="500"/>
                        </a:spcBef>
                        <a:spcAft>
                          <a:spcPts val="0"/>
                        </a:spcAft>
                      </a:pPr>
                      <a:r>
                        <a:rPr lang="tr-TR" sz="1600" b="1" i="1" dirty="0">
                          <a:solidFill>
                            <a:schemeClr val="bg1"/>
                          </a:solidFill>
                          <a:effectLst/>
                          <a:latin typeface="+mn-lt"/>
                          <a:ea typeface="Times New Roman" panose="02020603050405020304" pitchFamily="18" charset="0"/>
                          <a:cs typeface="Times New Roman" panose="02020603050405020304" pitchFamily="18" charset="0"/>
                        </a:rPr>
                        <a:t>1= 20 Puan</a:t>
                      </a:r>
                    </a:p>
                  </a:txBody>
                  <a:tcPr marL="38307" marR="38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nSpc>
                          <a:spcPct val="115000"/>
                        </a:lnSpc>
                        <a:spcBef>
                          <a:spcPts val="500"/>
                        </a:spcBef>
                        <a:spcAft>
                          <a:spcPts val="0"/>
                        </a:spcAft>
                      </a:pPr>
                      <a:r>
                        <a:rPr lang="tr-TR" sz="1600" b="1" i="1" dirty="0">
                          <a:solidFill>
                            <a:schemeClr val="bg1"/>
                          </a:solidFill>
                          <a:effectLst/>
                          <a:latin typeface="+mn-lt"/>
                          <a:ea typeface="Times New Roman" panose="02020603050405020304" pitchFamily="18" charset="0"/>
                          <a:cs typeface="Times New Roman" panose="02020603050405020304" pitchFamily="18" charset="0"/>
                        </a:rPr>
                        <a:t>2=40 Puan   </a:t>
                      </a:r>
                    </a:p>
                  </a:txBody>
                  <a:tcPr marL="38307" marR="38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nSpc>
                          <a:spcPct val="115000"/>
                        </a:lnSpc>
                        <a:spcBef>
                          <a:spcPts val="500"/>
                        </a:spcBef>
                        <a:spcAft>
                          <a:spcPts val="0"/>
                        </a:spcAft>
                      </a:pPr>
                      <a:r>
                        <a:rPr lang="tr-TR" sz="1600" b="1" i="1" dirty="0">
                          <a:solidFill>
                            <a:schemeClr val="bg1"/>
                          </a:solidFill>
                          <a:effectLst/>
                          <a:latin typeface="+mn-lt"/>
                          <a:ea typeface="Times New Roman" panose="02020603050405020304" pitchFamily="18" charset="0"/>
                          <a:cs typeface="Times New Roman" panose="02020603050405020304" pitchFamily="18" charset="0"/>
                        </a:rPr>
                        <a:t>3=60 Puan</a:t>
                      </a:r>
                    </a:p>
                  </a:txBody>
                  <a:tcPr marL="38307" marR="38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nSpc>
                          <a:spcPct val="115000"/>
                        </a:lnSpc>
                        <a:spcBef>
                          <a:spcPts val="500"/>
                        </a:spcBef>
                        <a:spcAft>
                          <a:spcPts val="0"/>
                        </a:spcAft>
                      </a:pPr>
                      <a:r>
                        <a:rPr lang="tr-TR" sz="1600" b="1" i="1" dirty="0">
                          <a:solidFill>
                            <a:schemeClr val="bg1"/>
                          </a:solidFill>
                          <a:effectLst/>
                          <a:latin typeface="+mn-lt"/>
                          <a:ea typeface="Times New Roman" panose="02020603050405020304" pitchFamily="18" charset="0"/>
                          <a:cs typeface="Times New Roman" panose="02020603050405020304" pitchFamily="18" charset="0"/>
                        </a:rPr>
                        <a:t>4=80 Puan </a:t>
                      </a:r>
                    </a:p>
                  </a:txBody>
                  <a:tcPr marL="38307" marR="38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nSpc>
                          <a:spcPct val="115000"/>
                        </a:lnSpc>
                        <a:spcBef>
                          <a:spcPts val="500"/>
                        </a:spcBef>
                        <a:spcAft>
                          <a:spcPts val="0"/>
                        </a:spcAft>
                      </a:pPr>
                      <a:r>
                        <a:rPr lang="tr-TR" sz="1600" b="1" i="1" dirty="0">
                          <a:solidFill>
                            <a:schemeClr val="bg1"/>
                          </a:solidFill>
                          <a:effectLst/>
                          <a:latin typeface="+mn-lt"/>
                          <a:ea typeface="Times New Roman" panose="02020603050405020304" pitchFamily="18" charset="0"/>
                          <a:cs typeface="Times New Roman" panose="02020603050405020304" pitchFamily="18" charset="0"/>
                        </a:rPr>
                        <a:t>5=100 Puan</a:t>
                      </a:r>
                    </a:p>
                  </a:txBody>
                  <a:tcPr marL="38307" marR="38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60049610"/>
                  </a:ext>
                </a:extLst>
              </a:tr>
              <a:tr h="1067636">
                <a:tc>
                  <a:txBody>
                    <a:bodyPr/>
                    <a:lstStyle/>
                    <a:p>
                      <a:pPr>
                        <a:lnSpc>
                          <a:spcPct val="115000"/>
                        </a:lnSpc>
                        <a:spcBef>
                          <a:spcPts val="500"/>
                        </a:spcBef>
                        <a:spcAft>
                          <a:spcPts val="0"/>
                        </a:spcAft>
                      </a:pPr>
                      <a:endParaRPr lang="tr-TR" sz="1200" dirty="0">
                        <a:effectLst/>
                        <a:latin typeface="+mn-lt"/>
                        <a:ea typeface="Times New Roman" panose="02020603050405020304" pitchFamily="18" charset="0"/>
                        <a:cs typeface="Times New Roman" panose="02020603050405020304" pitchFamily="18" charset="0"/>
                      </a:endParaRPr>
                    </a:p>
                    <a:p>
                      <a:pPr>
                        <a:lnSpc>
                          <a:spcPct val="115000"/>
                        </a:lnSpc>
                        <a:spcBef>
                          <a:spcPts val="500"/>
                        </a:spcBef>
                        <a:spcAft>
                          <a:spcPts val="0"/>
                        </a:spcAft>
                      </a:pPr>
                      <a:r>
                        <a:rPr lang="tr-TR" sz="1200" dirty="0">
                          <a:effectLst/>
                          <a:latin typeface="+mn-lt"/>
                          <a:ea typeface="Times New Roman" panose="02020603050405020304" pitchFamily="18" charset="0"/>
                          <a:cs typeface="Times New Roman" panose="02020603050405020304" pitchFamily="18" charset="0"/>
                        </a:rPr>
                        <a:t>01.01.2020 tarih, 01 sayılı Kadına Yönelik Şiddet konulu İçişleri Bakanlığı Genelgesi </a:t>
                      </a:r>
                    </a:p>
                  </a:txBody>
                  <a:tcPr marL="38307" marR="38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tr-TR" sz="1200" dirty="0">
                          <a:effectLst/>
                          <a:latin typeface="+mn-lt"/>
                          <a:ea typeface="Times New Roman" panose="02020603050405020304" pitchFamily="18" charset="0"/>
                          <a:cs typeface="Times New Roman" panose="02020603050405020304" pitchFamily="18" charset="0"/>
                        </a:rPr>
                        <a:t>Genelge Teslim Alındı   </a:t>
                      </a:r>
                    </a:p>
                  </a:txBody>
                  <a:tcPr marL="38307" marR="38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tr-TR" sz="1200" dirty="0">
                          <a:effectLst/>
                          <a:latin typeface="+mn-lt"/>
                          <a:ea typeface="Times New Roman" panose="02020603050405020304" pitchFamily="18" charset="0"/>
                          <a:cs typeface="Times New Roman" panose="02020603050405020304" pitchFamily="18" charset="0"/>
                        </a:rPr>
                        <a:t>Konu, ilgili kurumlara iletildi.</a:t>
                      </a:r>
                    </a:p>
                  </a:txBody>
                  <a:tcPr marL="38307" marR="38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tr-TR" sz="1200" dirty="0">
                          <a:effectLst/>
                          <a:latin typeface="+mn-lt"/>
                          <a:ea typeface="Times New Roman" panose="02020603050405020304" pitchFamily="18" charset="0"/>
                          <a:cs typeface="Times New Roman" panose="02020603050405020304" pitchFamily="18" charset="0"/>
                        </a:rPr>
                        <a:t>Kurumlarca çalışmaların başlatılması konusu takibe alınarak gerekli koordinasyon sağlandı.</a:t>
                      </a:r>
                    </a:p>
                  </a:txBody>
                  <a:tcPr marL="38307" marR="38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tr-TR" sz="1200" dirty="0">
                          <a:effectLst/>
                          <a:latin typeface="+mn-lt"/>
                          <a:ea typeface="Times New Roman" panose="02020603050405020304" pitchFamily="18" charset="0"/>
                          <a:cs typeface="Times New Roman" panose="02020603050405020304" pitchFamily="18" charset="0"/>
                        </a:rPr>
                        <a:t>Genelgede belirtilen hususlar kısmen yerine getirildi ve konu ilgili makamlara bildirildi.</a:t>
                      </a:r>
                    </a:p>
                  </a:txBody>
                  <a:tcPr marL="38307" marR="38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tr-TR" sz="1200" dirty="0">
                          <a:effectLst/>
                          <a:latin typeface="+mn-lt"/>
                          <a:ea typeface="Times New Roman" panose="02020603050405020304" pitchFamily="18" charset="0"/>
                          <a:cs typeface="Times New Roman" panose="02020603050405020304" pitchFamily="18" charset="0"/>
                        </a:rPr>
                        <a:t>Genelgede belirlenen hususlar eksiksiz yerine getirildi ve sonuç üst makamlara iletildi.</a:t>
                      </a:r>
                    </a:p>
                    <a:p>
                      <a:pPr>
                        <a:lnSpc>
                          <a:spcPct val="115000"/>
                        </a:lnSpc>
                        <a:spcBef>
                          <a:spcPts val="500"/>
                        </a:spcBef>
                        <a:spcAft>
                          <a:spcPts val="0"/>
                        </a:spcAft>
                      </a:pPr>
                      <a:r>
                        <a:rPr lang="tr-TR" sz="1200" dirty="0">
                          <a:effectLst/>
                          <a:latin typeface="+mn-lt"/>
                          <a:ea typeface="Times New Roman" panose="02020603050405020304" pitchFamily="18" charset="0"/>
                          <a:cs typeface="Times New Roman" panose="02020603050405020304" pitchFamily="18" charset="0"/>
                        </a:rPr>
                        <a:t> </a:t>
                      </a:r>
                    </a:p>
                  </a:txBody>
                  <a:tcPr marL="38307" marR="383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9560796"/>
                  </a:ext>
                </a:extLst>
              </a:tr>
              <a:tr h="2472020">
                <a:tc>
                  <a:txBody>
                    <a:bodyPr/>
                    <a:lstStyle/>
                    <a:p>
                      <a:pPr algn="ctr">
                        <a:lnSpc>
                          <a:spcPct val="115000"/>
                        </a:lnSpc>
                        <a:spcBef>
                          <a:spcPts val="500"/>
                        </a:spcBef>
                        <a:spcAft>
                          <a:spcPts val="0"/>
                        </a:spcAft>
                      </a:pPr>
                      <a:endParaRPr lang="tr-TR" sz="1200" dirty="0" smtClean="0">
                        <a:solidFill>
                          <a:srgbClr val="FF0000"/>
                        </a:solidFill>
                        <a:effectLst/>
                        <a:latin typeface="+mn-lt"/>
                        <a:ea typeface="Times New Roman" panose="02020603050405020304" pitchFamily="18" charset="0"/>
                        <a:cs typeface="Times New Roman" panose="02020603050405020304" pitchFamily="18" charset="0"/>
                      </a:endParaRPr>
                    </a:p>
                    <a:p>
                      <a:pPr algn="ctr">
                        <a:lnSpc>
                          <a:spcPct val="115000"/>
                        </a:lnSpc>
                        <a:spcBef>
                          <a:spcPts val="500"/>
                        </a:spcBef>
                        <a:spcAft>
                          <a:spcPts val="0"/>
                        </a:spcAft>
                      </a:pPr>
                      <a:endParaRPr lang="tr-TR" sz="1200" dirty="0" smtClean="0">
                        <a:solidFill>
                          <a:srgbClr val="FF0000"/>
                        </a:solidFill>
                        <a:effectLst/>
                        <a:latin typeface="+mn-lt"/>
                        <a:ea typeface="Times New Roman" panose="02020603050405020304" pitchFamily="18" charset="0"/>
                        <a:cs typeface="Times New Roman" panose="02020603050405020304" pitchFamily="18" charset="0"/>
                      </a:endParaRPr>
                    </a:p>
                    <a:p>
                      <a:pPr algn="ctr">
                        <a:lnSpc>
                          <a:spcPct val="115000"/>
                        </a:lnSpc>
                        <a:spcBef>
                          <a:spcPts val="500"/>
                        </a:spcBef>
                        <a:spcAft>
                          <a:spcPts val="0"/>
                        </a:spcAft>
                      </a:pPr>
                      <a:endParaRPr lang="tr-TR" sz="1200" dirty="0" smtClean="0">
                        <a:solidFill>
                          <a:srgbClr val="FF0000"/>
                        </a:solidFill>
                        <a:effectLst/>
                        <a:latin typeface="+mn-lt"/>
                        <a:ea typeface="Times New Roman" panose="02020603050405020304" pitchFamily="18" charset="0"/>
                        <a:cs typeface="Times New Roman" panose="02020603050405020304" pitchFamily="18" charset="0"/>
                      </a:endParaRPr>
                    </a:p>
                    <a:p>
                      <a:pPr algn="ctr">
                        <a:lnSpc>
                          <a:spcPct val="115000"/>
                        </a:lnSpc>
                        <a:spcBef>
                          <a:spcPts val="500"/>
                        </a:spcBef>
                        <a:spcAft>
                          <a:spcPts val="0"/>
                        </a:spcAft>
                      </a:pPr>
                      <a:endParaRPr lang="tr-TR" sz="1200" dirty="0" smtClean="0">
                        <a:solidFill>
                          <a:srgbClr val="FF0000"/>
                        </a:solidFill>
                        <a:effectLst/>
                        <a:latin typeface="+mn-lt"/>
                        <a:ea typeface="Times New Roman" panose="02020603050405020304" pitchFamily="18" charset="0"/>
                        <a:cs typeface="Times New Roman" panose="02020603050405020304" pitchFamily="18" charset="0"/>
                      </a:endParaRPr>
                    </a:p>
                    <a:p>
                      <a:pPr algn="ctr">
                        <a:lnSpc>
                          <a:spcPct val="115000"/>
                        </a:lnSpc>
                        <a:spcBef>
                          <a:spcPts val="500"/>
                        </a:spcBef>
                        <a:spcAft>
                          <a:spcPts val="0"/>
                        </a:spcAft>
                      </a:pPr>
                      <a:r>
                        <a:rPr lang="tr-TR" sz="1600" b="1" spc="300" dirty="0" smtClean="0">
                          <a:solidFill>
                            <a:schemeClr val="bg1"/>
                          </a:solidFill>
                          <a:effectLst/>
                          <a:latin typeface="+mn-lt"/>
                          <a:ea typeface="Times New Roman" panose="02020603050405020304" pitchFamily="18" charset="0"/>
                          <a:cs typeface="Times New Roman" panose="02020603050405020304" pitchFamily="18" charset="0"/>
                        </a:rPr>
                        <a:t>ÖRNEK </a:t>
                      </a:r>
                      <a:r>
                        <a:rPr lang="tr-TR" sz="1600" b="1" spc="300" dirty="0">
                          <a:solidFill>
                            <a:schemeClr val="bg1"/>
                          </a:solidFill>
                          <a:effectLst/>
                          <a:latin typeface="+mn-lt"/>
                          <a:ea typeface="Times New Roman" panose="02020603050405020304" pitchFamily="18" charset="0"/>
                          <a:cs typeface="Times New Roman" panose="02020603050405020304" pitchFamily="18" charset="0"/>
                        </a:rPr>
                        <a:t>AÇIKLAMA METİNLERİ</a:t>
                      </a:r>
                    </a:p>
                  </a:txBody>
                  <a:tcPr marL="38307" marR="38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gridSpan="5">
                  <a:txBody>
                    <a:bodyPr/>
                    <a:lstStyle/>
                    <a:p>
                      <a:pPr algn="just">
                        <a:lnSpc>
                          <a:spcPct val="115000"/>
                        </a:lnSpc>
                        <a:spcBef>
                          <a:spcPts val="500"/>
                        </a:spcBef>
                        <a:spcAft>
                          <a:spcPts val="0"/>
                        </a:spcAft>
                      </a:pPr>
                      <a:r>
                        <a:rPr lang="tr-TR" sz="1200" dirty="0">
                          <a:effectLst/>
                          <a:latin typeface="+mn-lt"/>
                          <a:ea typeface="Times New Roman" panose="02020603050405020304" pitchFamily="18" charset="0"/>
                          <a:cs typeface="Times New Roman" panose="02020603050405020304" pitchFamily="18" charset="0"/>
                        </a:rPr>
                        <a:t>1-İçişleri Bakanlığı’nın 01.01.2020 tarih 01 sayılı Kadına Yönelik Şiddet konulu genelgesi kurumumuzca A,B,C Kurumlarına yazılı olarak iletilerek söz konusu kurumlarca gerekli iş ve işlemlerin başlatılması sağlanmıştır. Bu bağlamda A Kurumu tarafından eğitim düzenlenmiş, B Kurumu koordinasyonunda bilgilendirme toplantısı yapılmış, C Kurumu tarafından broşür hazırlanarak faaliyetlere ilişkin sonuç ve çıktılar Y ve Z kurumları ile paylaşılmış olup karar özetleri …. Maddelerini içermektedir. </a:t>
                      </a:r>
                    </a:p>
                    <a:p>
                      <a:pPr algn="just">
                        <a:lnSpc>
                          <a:spcPct val="115000"/>
                        </a:lnSpc>
                        <a:spcBef>
                          <a:spcPts val="500"/>
                        </a:spcBef>
                        <a:spcAft>
                          <a:spcPts val="0"/>
                        </a:spcAft>
                      </a:pPr>
                      <a:r>
                        <a:rPr lang="tr-TR" sz="1200" dirty="0">
                          <a:effectLst/>
                          <a:latin typeface="+mn-lt"/>
                          <a:ea typeface="Times New Roman" panose="02020603050405020304" pitchFamily="18" charset="0"/>
                          <a:cs typeface="Times New Roman" panose="02020603050405020304" pitchFamily="18" charset="0"/>
                        </a:rPr>
                        <a:t>2-İçişleri Bakanlığı’nın 02.01.2020 tarih 02 sayılı Adres Değişikliği konulu genelgesi kurumumuzca A,B,C Kurumlarına yazılı olarak iletilerek söz konusu kurumlarca gerekli iş ve işlemlerin başlatılması sağlanmıştır. Bu bağlamda A Kurumu tarafından dijital veya manuel değişiklikler yapılarak, personel konu ile ilgili bilgilendirilmiş; vatandaşlara gerekli duyurular bilgilendirme broşürleri, kurumsal internet sayfası, gazete ilanı veya sosyal medya hesapları üzerinden yapılmıştır (gerekli durumlarda). </a:t>
                      </a:r>
                    </a:p>
                    <a:p>
                      <a:pPr algn="just">
                        <a:lnSpc>
                          <a:spcPct val="115000"/>
                        </a:lnSpc>
                        <a:spcBef>
                          <a:spcPts val="500"/>
                        </a:spcBef>
                        <a:spcAft>
                          <a:spcPts val="0"/>
                        </a:spcAft>
                      </a:pPr>
                      <a:r>
                        <a:rPr lang="tr-TR" sz="1200" dirty="0">
                          <a:effectLst/>
                          <a:latin typeface="+mn-lt"/>
                          <a:ea typeface="Times New Roman" panose="02020603050405020304" pitchFamily="18" charset="0"/>
                          <a:cs typeface="Times New Roman" panose="02020603050405020304" pitchFamily="18" charset="0"/>
                        </a:rPr>
                        <a:t>3-İçişleri Bakanlığı’nın 03.01.2020 tarih 03 sayılı Güvenlik Tedbirleri konulu genelgesi kurumumuzca A,B,C Kurumlarına yazılı olarak iletilerek söz konusu kurumlarca gerekli iş ve işlemlerin başlatılması sağlanmış, … nüfuslu bir bölgede… sayıda kişiye ulaşılmıştır. Bu bağlamda alınan tedbir maddeleri aşağıda belirtildiği şekildedir</a:t>
                      </a:r>
                      <a:r>
                        <a:rPr lang="tr-TR" sz="1200" dirty="0" smtClean="0">
                          <a:effectLst/>
                          <a:latin typeface="+mn-lt"/>
                          <a:ea typeface="Times New Roman" panose="02020603050405020304" pitchFamily="18" charset="0"/>
                          <a:cs typeface="Times New Roman" panose="02020603050405020304" pitchFamily="18" charset="0"/>
                        </a:rPr>
                        <a:t>.</a:t>
                      </a:r>
                      <a:endParaRPr lang="tr-TR" sz="1200" dirty="0">
                        <a:effectLst/>
                        <a:latin typeface="+mn-lt"/>
                        <a:ea typeface="Times New Roman" panose="02020603050405020304" pitchFamily="18" charset="0"/>
                        <a:cs typeface="Times New Roman" panose="02020603050405020304" pitchFamily="18" charset="0"/>
                      </a:endParaRPr>
                    </a:p>
                  </a:txBody>
                  <a:tcPr marL="38307" marR="383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934653546"/>
                  </a:ext>
                </a:extLst>
              </a:tr>
            </a:tbl>
          </a:graphicData>
        </a:graphic>
      </p:graphicFrame>
      <p:sp>
        <p:nvSpPr>
          <p:cNvPr id="16" name="Rectangle 10"/>
          <p:cNvSpPr>
            <a:spLocks noChangeArrowheads="1"/>
          </p:cNvSpPr>
          <p:nvPr/>
        </p:nvSpPr>
        <p:spPr bwMode="auto">
          <a:xfrm>
            <a:off x="4489450" y="1508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anose="020B0604020202020204" pitchFamily="34" charset="0"/>
              </a:rPr>
              <a:t/>
            </a:r>
            <a:br>
              <a:rPr kumimoji="0" lang="tr-TR" altLang="tr-TR" sz="1800" b="0" i="0" u="none" strike="noStrike" cap="none" normalizeH="0" baseline="0" smtClean="0">
                <a:ln>
                  <a:noFill/>
                </a:ln>
                <a:solidFill>
                  <a:schemeClr val="tx1"/>
                </a:solidFill>
                <a:effectLst/>
                <a:latin typeface="Arial" panose="020B0604020202020204" pitchFamily="34" charset="0"/>
              </a:rPr>
            </a:b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19" name="Dikdörtgen 18"/>
          <p:cNvSpPr/>
          <p:nvPr/>
        </p:nvSpPr>
        <p:spPr>
          <a:xfrm>
            <a:off x="139851" y="5288340"/>
            <a:ext cx="12145383" cy="1569660"/>
          </a:xfrm>
          <a:prstGeom prst="rect">
            <a:avLst/>
          </a:prstGeom>
        </p:spPr>
        <p:txBody>
          <a:bodyPr wrap="square">
            <a:spAutoFit/>
          </a:bodyPr>
          <a:lstStyle/>
          <a:p>
            <a:pPr marL="342900" indent="-342900" algn="just">
              <a:spcAft>
                <a:spcPts val="0"/>
              </a:spcAft>
              <a:buFont typeface="+mj-lt"/>
              <a:buAutoNum type="arabicPeriod"/>
            </a:pPr>
            <a:r>
              <a:rPr lang="tr-TR" sz="1600" b="1" u="sng" dirty="0">
                <a:solidFill>
                  <a:srgbClr val="C00000"/>
                </a:solidFill>
                <a:latin typeface="Calibri" panose="020F0502020204030204" pitchFamily="34" charset="0"/>
                <a:ea typeface="Times New Roman" panose="02020603050405020304" pitchFamily="18" charset="0"/>
                <a:cs typeface="Calibri" panose="020F0502020204030204" pitchFamily="34" charset="0"/>
              </a:rPr>
              <a:t>Örnek gösterge başlığı</a:t>
            </a:r>
            <a:r>
              <a:rPr lang="tr-TR" sz="1600" dirty="0">
                <a:latin typeface="Calibri" panose="020F0502020204030204" pitchFamily="34" charset="0"/>
                <a:ea typeface="Times New Roman" panose="02020603050405020304" pitchFamily="18" charset="0"/>
                <a:cs typeface="Calibri" panose="020F0502020204030204" pitchFamily="34" charset="0"/>
              </a:rPr>
              <a:t> genelge veya makam talimatlarının tarih sayısı, konusu ve geldiği makamı belirtecek şekilde sisteme tanımlanmalıdır. </a:t>
            </a:r>
            <a:endParaRPr lang="tr-TR" sz="1600" dirty="0" smtClean="0">
              <a:latin typeface="Calibri" panose="020F0502020204030204" pitchFamily="34" charset="0"/>
              <a:ea typeface="Times New Roman" panose="02020603050405020304" pitchFamily="18" charset="0"/>
              <a:cs typeface="Calibri" panose="020F0502020204030204" pitchFamily="34" charset="0"/>
            </a:endParaRPr>
          </a:p>
          <a:p>
            <a:pPr marL="342900" indent="-342900" algn="just">
              <a:spcAft>
                <a:spcPts val="0"/>
              </a:spcAft>
              <a:buFont typeface="+mj-lt"/>
              <a:buAutoNum type="arabicPeriod"/>
            </a:pPr>
            <a:endParaRPr lang="tr-TR" sz="1600" dirty="0">
              <a:latin typeface="Calibri" panose="020F0502020204030204" pitchFamily="34" charset="0"/>
              <a:ea typeface="Times New Roman" panose="02020603050405020304" pitchFamily="18" charset="0"/>
              <a:cs typeface="Calibri" panose="020F0502020204030204" pitchFamily="34" charset="0"/>
            </a:endParaRPr>
          </a:p>
          <a:p>
            <a:pPr marL="342900" indent="-342900">
              <a:buFont typeface="+mj-lt"/>
              <a:buAutoNum type="arabicPeriod"/>
            </a:pPr>
            <a:r>
              <a:rPr lang="tr-TR" sz="1600" b="1" u="sng" dirty="0">
                <a:solidFill>
                  <a:srgbClr val="C00000"/>
                </a:solidFill>
                <a:latin typeface="Calibri" panose="020F0502020204030204" pitchFamily="34" charset="0"/>
                <a:ea typeface="Times New Roman" panose="02020603050405020304" pitchFamily="18" charset="0"/>
                <a:cs typeface="Calibri" panose="020F0502020204030204" pitchFamily="34" charset="0"/>
              </a:rPr>
              <a:t>Örnek açıklama metinleri</a:t>
            </a:r>
            <a:r>
              <a:rPr lang="tr-TR" sz="1600" dirty="0">
                <a:latin typeface="Calibri" panose="020F0502020204030204" pitchFamily="34" charset="0"/>
                <a:ea typeface="Times New Roman" panose="02020603050405020304" pitchFamily="18" charset="0"/>
                <a:cs typeface="Calibri" panose="020F0502020204030204" pitchFamily="34" charset="0"/>
              </a:rPr>
              <a:t>, açıklama bölümü doldurulurken sistemde üst makamlarca görülmek istenen asgari açıklamalara örnek teşkil etmesi bakımından hazırlanmıştır. Açıklama metinleri her konu başlığı için özgün olarak hazırlanması gerekmektedir. Herhangi bir nedenle eksik veya kısmen yerine getirilen iş ve işlemlere ilişkin gerekçeler detaylı olarak açıklanmalı, bu durumda performans puanı en fazla 4 olarak belirlenmelidir. </a:t>
            </a:r>
            <a:endParaRPr lang="tr-T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8492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88"/>
          <p:cNvSpPr>
            <a:spLocks/>
          </p:cNvSpPr>
          <p:nvPr/>
        </p:nvSpPr>
        <p:spPr bwMode="auto">
          <a:xfrm rot="10800000" flipH="1" flipV="1">
            <a:off x="0" y="-1"/>
            <a:ext cx="9900138" cy="840815"/>
          </a:xfrm>
          <a:custGeom>
            <a:avLst/>
            <a:gdLst>
              <a:gd name="T0" fmla="*/ 0 w 7496175"/>
              <a:gd name="T1" fmla="*/ 0 h 553106"/>
              <a:gd name="T2" fmla="*/ 7496175 w 7496175"/>
              <a:gd name="T3" fmla="*/ 0 h 553106"/>
              <a:gd name="T4" fmla="*/ 7010403 w 7496175"/>
              <a:gd name="T5" fmla="*/ 546304 h 553106"/>
              <a:gd name="T6" fmla="*/ 0 w 7496175"/>
              <a:gd name="T7" fmla="*/ 546304 h 553106"/>
              <a:gd name="T8" fmla="*/ 0 w 7496175"/>
              <a:gd name="T9" fmla="*/ 0 h 553106"/>
              <a:gd name="T10" fmla="*/ 0 60000 65536"/>
              <a:gd name="T11" fmla="*/ 0 60000 65536"/>
              <a:gd name="T12" fmla="*/ 0 60000 65536"/>
              <a:gd name="T13" fmla="*/ 0 60000 65536"/>
              <a:gd name="T14" fmla="*/ 0 60000 65536"/>
              <a:gd name="T15" fmla="*/ 0 w 7496175"/>
              <a:gd name="T16" fmla="*/ 0 h 553106"/>
              <a:gd name="T17" fmla="*/ 7496175 w 7496175"/>
              <a:gd name="T18" fmla="*/ 553106 h 553106"/>
            </a:gdLst>
            <a:ahLst/>
            <a:cxnLst>
              <a:cxn ang="T10">
                <a:pos x="T0" y="T1"/>
              </a:cxn>
              <a:cxn ang="T11">
                <a:pos x="T2" y="T3"/>
              </a:cxn>
              <a:cxn ang="T12">
                <a:pos x="T4" y="T5"/>
              </a:cxn>
              <a:cxn ang="T13">
                <a:pos x="T6" y="T7"/>
              </a:cxn>
              <a:cxn ang="T14">
                <a:pos x="T8" y="T9"/>
              </a:cxn>
            </a:cxnLst>
            <a:rect l="T15" t="T16" r="T17" b="T18"/>
            <a:pathLst>
              <a:path w="7496175" h="553106">
                <a:moveTo>
                  <a:pt x="0" y="0"/>
                </a:moveTo>
                <a:lnTo>
                  <a:pt x="7496175" y="0"/>
                </a:lnTo>
                <a:lnTo>
                  <a:pt x="7010400" y="553106"/>
                </a:lnTo>
                <a:lnTo>
                  <a:pt x="0" y="553106"/>
                </a:lnTo>
                <a:lnTo>
                  <a:pt x="0" y="0"/>
                </a:lnTo>
                <a:close/>
              </a:path>
            </a:pathLst>
          </a:custGeom>
          <a:solidFill>
            <a:schemeClr val="tx2">
              <a:lumMod val="75000"/>
            </a:schemeClr>
          </a:solidFill>
          <a:ln>
            <a:noFill/>
          </a:ln>
          <a:effectLst/>
          <a:scene3d>
            <a:camera prst="orthographicFront">
              <a:rot lat="0" lon="0" rev="0"/>
            </a:camera>
            <a:lightRig rig="contrasting" dir="t">
              <a:rot lat="0" lon="0" rev="7800000"/>
            </a:lightRig>
          </a:scene3d>
          <a:sp3d>
            <a:bevelT w="139700" h="139700"/>
          </a:sp3d>
        </p:spPr>
        <p:txBody>
          <a:bodyPr lIns="91425" tIns="91425" rIns="91425" bIns="9142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0">
              <a:defRPr/>
            </a:pPr>
            <a:r>
              <a:rPr lang="tr-TR" altLang="tr-TR" sz="2000" dirty="0">
                <a:solidFill>
                  <a:schemeClr val="bg1"/>
                </a:solidFill>
                <a:latin typeface="Bookman Old Style" panose="02050604050505020204" pitchFamily="18" charset="0"/>
              </a:rPr>
              <a:t>	</a:t>
            </a:r>
            <a:endParaRPr kumimoji="0" lang="tr-TR" altLang="tr-TR" sz="3200" b="0" i="0" u="none" strike="noStrike" kern="1200" cap="none" spc="0" normalizeH="0" baseline="0" noProof="0" dirty="0">
              <a:ln>
                <a:noFill/>
              </a:ln>
              <a:solidFill>
                <a:schemeClr val="bg1"/>
              </a:solidFill>
              <a:effectLst/>
              <a:uLnTx/>
              <a:uFillTx/>
              <a:latin typeface="Bookman Old Style" panose="02050604050505020204" pitchFamily="18" charset="0"/>
            </a:endParaRPr>
          </a:p>
        </p:txBody>
      </p:sp>
      <p:pic>
        <p:nvPicPr>
          <p:cNvPr id="10" name="Resim 5">
            <a:extLst>
              <a:ext uri="{FF2B5EF4-FFF2-40B4-BE49-F238E27FC236}">
                <a16:creationId xmlns:a16="http://schemas.microsoft.com/office/drawing/2014/main" id="{BDEDE4AB-C88D-0A4E-9762-B84687784B4A}"/>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82337" y="80754"/>
            <a:ext cx="679309" cy="67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a:extLst>
              <a:ext uri="{FF2B5EF4-FFF2-40B4-BE49-F238E27FC236}">
                <a16:creationId xmlns:a16="http://schemas.microsoft.com/office/drawing/2014/main" id="{FFF668E9-4D03-42C6-AD3D-B2AA8CB12317}"/>
              </a:ext>
            </a:extLst>
          </p:cNvPr>
          <p:cNvSpPr txBox="1"/>
          <p:nvPr/>
        </p:nvSpPr>
        <p:spPr>
          <a:xfrm flipH="1">
            <a:off x="957374" y="189573"/>
            <a:ext cx="2537264" cy="461665"/>
          </a:xfrm>
          <a:prstGeom prst="rect">
            <a:avLst/>
          </a:prstGeom>
          <a:noFill/>
        </p:spPr>
        <p:txBody>
          <a:bodyPr wrap="square" rtlCol="0">
            <a:spAutoFit/>
          </a:bodyPr>
          <a:lstStyle/>
          <a:p>
            <a:r>
              <a:rPr lang="tr-TR" sz="2400" dirty="0">
                <a:solidFill>
                  <a:schemeClr val="bg1"/>
                </a:solidFill>
                <a:latin typeface="Bookman Old Style" panose="02050604050505020204" pitchFamily="18" charset="0"/>
              </a:rPr>
              <a:t>2022-PERDİS</a:t>
            </a:r>
          </a:p>
        </p:txBody>
      </p:sp>
      <p:sp>
        <p:nvSpPr>
          <p:cNvPr id="11" name="Rectangle: Rounded Corners 6">
            <a:extLst>
              <a:ext uri="{FF2B5EF4-FFF2-40B4-BE49-F238E27FC236}">
                <a16:creationId xmlns:a16="http://schemas.microsoft.com/office/drawing/2014/main" id="{C38AEC8A-9D98-4F0E-8818-42FE9FA481CC}"/>
              </a:ext>
            </a:extLst>
          </p:cNvPr>
          <p:cNvSpPr/>
          <p:nvPr/>
        </p:nvSpPr>
        <p:spPr>
          <a:xfrm>
            <a:off x="-2" y="6649386"/>
            <a:ext cx="12192001" cy="255719"/>
          </a:xfrm>
          <a:prstGeom prst="roundRect">
            <a:avLst>
              <a:gd name="adj" fmla="val 213"/>
            </a:avLst>
          </a:prstGeom>
          <a:solidFill>
            <a:srgbClr val="C00000"/>
          </a:solidFill>
          <a:ln w="12700" cap="flat" cmpd="sng" algn="ctr">
            <a:solidFill>
              <a:schemeClr val="accent6">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350" b="0" i="0" u="none" strike="noStrike" kern="0" cap="none" spc="0" normalizeH="0" baseline="0" noProof="0" dirty="0" smtClean="0">
                <a:ln>
                  <a:noFill/>
                </a:ln>
                <a:solidFill>
                  <a:prstClr val="white"/>
                </a:solidFill>
                <a:effectLst/>
                <a:uLnTx/>
                <a:uFillTx/>
                <a:latin typeface="Calibri" panose="020F0502020204030204"/>
                <a:ea typeface="+mn-ea"/>
                <a:cs typeface="+mn-cs"/>
              </a:rPr>
              <a:t>12</a:t>
            </a:r>
            <a:endParaRPr kumimoji="0" lang="id-ID"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Metin kutusu 6">
            <a:extLst>
              <a:ext uri="{FF2B5EF4-FFF2-40B4-BE49-F238E27FC236}">
                <a16:creationId xmlns:a16="http://schemas.microsoft.com/office/drawing/2014/main" id="{59095A5F-AEE0-44E4-A6DB-7305F8870882}"/>
              </a:ext>
            </a:extLst>
          </p:cNvPr>
          <p:cNvSpPr txBox="1"/>
          <p:nvPr/>
        </p:nvSpPr>
        <p:spPr>
          <a:xfrm>
            <a:off x="0" y="903435"/>
            <a:ext cx="10945368" cy="1077218"/>
          </a:xfrm>
          <a:prstGeom prst="rect">
            <a:avLst/>
          </a:prstGeom>
          <a:noFill/>
        </p:spPr>
        <p:txBody>
          <a:bodyPr wrap="square" rtlCol="0">
            <a:spAutoFit/>
          </a:bodyPr>
          <a:lstStyle/>
          <a:p>
            <a:pPr algn="just"/>
            <a:r>
              <a:rPr lang="tr-TR" sz="1600" b="1" dirty="0">
                <a:latin typeface="Bookman Old Style" panose="02050604050505020204" pitchFamily="18" charset="0"/>
              </a:rPr>
              <a:t>Kullanıcı Tanımlamayı Kim Yapar?</a:t>
            </a:r>
          </a:p>
          <a:p>
            <a:pPr marL="285750" indent="-285750" algn="just">
              <a:buFont typeface="Wingdings" panose="05000000000000000000" pitchFamily="2" charset="2"/>
              <a:buChar char="v"/>
            </a:pPr>
            <a:r>
              <a:rPr lang="tr-TR" sz="1600" dirty="0">
                <a:latin typeface="Bookman Old Style" panose="02050604050505020204" pitchFamily="18" charset="0"/>
              </a:rPr>
              <a:t>Kullanıcı </a:t>
            </a:r>
            <a:r>
              <a:rPr lang="tr-TR" sz="1600" dirty="0" smtClean="0">
                <a:latin typeface="Bookman Old Style" panose="02050604050505020204" pitchFamily="18" charset="0"/>
              </a:rPr>
              <a:t>tanımlama, </a:t>
            </a:r>
            <a:r>
              <a:rPr lang="tr-TR" sz="1600" dirty="0">
                <a:latin typeface="Bookman Old Style" panose="02050604050505020204" pitchFamily="18" charset="0"/>
              </a:rPr>
              <a:t>ilgili birimin birim koordinatörü tarafından yapılır. </a:t>
            </a:r>
          </a:p>
          <a:p>
            <a:pPr algn="just"/>
            <a:r>
              <a:rPr lang="tr-TR" sz="1600" b="1" dirty="0">
                <a:latin typeface="Bookman Old Style" panose="02050604050505020204" pitchFamily="18" charset="0"/>
              </a:rPr>
              <a:t>Kullanıcı Tanımlama Nasıl Yapılır?</a:t>
            </a:r>
          </a:p>
          <a:p>
            <a:pPr marL="285750" indent="-285750" algn="just">
              <a:buFont typeface="Wingdings" panose="05000000000000000000" pitchFamily="2" charset="2"/>
              <a:buChar char="v"/>
            </a:pPr>
            <a:r>
              <a:rPr lang="tr-TR" sz="1600" dirty="0">
                <a:latin typeface="Bookman Old Style" panose="02050604050505020204" pitchFamily="18" charset="0"/>
              </a:rPr>
              <a:t>Veri giriş sayfasındaki çark işaretine tıklanarak kullanıcılar alanı seçilir.</a:t>
            </a:r>
          </a:p>
        </p:txBody>
      </p:sp>
      <p:pic>
        <p:nvPicPr>
          <p:cNvPr id="9" name="Resim 8">
            <a:extLst>
              <a:ext uri="{FF2B5EF4-FFF2-40B4-BE49-F238E27FC236}">
                <a16:creationId xmlns:a16="http://schemas.microsoft.com/office/drawing/2014/main" id="{5334DD01-A896-4AC4-9790-4012C2BCFC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780" y="2191070"/>
            <a:ext cx="8038119" cy="4145349"/>
          </a:xfrm>
          <a:prstGeom prst="rect">
            <a:avLst/>
          </a:prstGeom>
        </p:spPr>
      </p:pic>
      <p:sp>
        <p:nvSpPr>
          <p:cNvPr id="12" name="Metin kutusu 11">
            <a:extLst>
              <a:ext uri="{FF2B5EF4-FFF2-40B4-BE49-F238E27FC236}">
                <a16:creationId xmlns:a16="http://schemas.microsoft.com/office/drawing/2014/main" id="{FF86407B-0FF8-4CF1-9641-D62563DB9660}"/>
              </a:ext>
            </a:extLst>
          </p:cNvPr>
          <p:cNvSpPr txBox="1"/>
          <p:nvPr/>
        </p:nvSpPr>
        <p:spPr>
          <a:xfrm>
            <a:off x="8701043" y="2314735"/>
            <a:ext cx="4114800" cy="369332"/>
          </a:xfrm>
          <a:prstGeom prst="rect">
            <a:avLst/>
          </a:prstGeom>
          <a:noFill/>
        </p:spPr>
        <p:txBody>
          <a:bodyPr wrap="square" rtlCol="0">
            <a:spAutoFit/>
          </a:bodyPr>
          <a:lstStyle/>
          <a:p>
            <a:pPr algn="just"/>
            <a:r>
              <a:rPr lang="tr-TR" dirty="0">
                <a:latin typeface="Bookman Old Style" panose="02050604050505020204" pitchFamily="18" charset="0"/>
              </a:rPr>
              <a:t>Yeni kayıt seçilir. </a:t>
            </a:r>
          </a:p>
        </p:txBody>
      </p:sp>
      <p:sp>
        <p:nvSpPr>
          <p:cNvPr id="13" name="Arrow: Pentagon 12">
            <a:extLst>
              <a:ext uri="{FF2B5EF4-FFF2-40B4-BE49-F238E27FC236}">
                <a16:creationId xmlns:a16="http://schemas.microsoft.com/office/drawing/2014/main" id="{64D2DAF2-E5B3-4CDF-91B6-794912184304}"/>
              </a:ext>
            </a:extLst>
          </p:cNvPr>
          <p:cNvSpPr/>
          <p:nvPr/>
        </p:nvSpPr>
        <p:spPr>
          <a:xfrm rot="10800000" flipV="1">
            <a:off x="4318784" y="-2"/>
            <a:ext cx="7873216" cy="840813"/>
          </a:xfrm>
          <a:prstGeom prst="homePlate">
            <a:avLst/>
          </a:prstGeom>
          <a:solidFill>
            <a:schemeClr val="tx2">
              <a:lumMod val="75000"/>
            </a:schemeClr>
          </a:solidFill>
          <a:ln w="60325">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400" dirty="0">
                <a:solidFill>
                  <a:prstClr val="white"/>
                </a:solidFill>
                <a:latin typeface="Bookman Old Style" panose="02050604050505020204" pitchFamily="18" charset="0"/>
                <a:cs typeface="Times New Roman" panose="02020603050405020304" pitchFamily="18" charset="0"/>
              </a:rPr>
              <a:t>KULLANICI TANIMLAMA</a:t>
            </a:r>
            <a:endParaRPr kumimoji="0" lang="id-ID" sz="2400" b="0" i="0" u="none" strike="noStrike" kern="1200" cap="none" spc="0" normalizeH="0" baseline="0" noProof="0" dirty="0">
              <a:ln>
                <a:noFill/>
              </a:ln>
              <a:solidFill>
                <a:prstClr val="white"/>
              </a:solidFill>
              <a:effectLst/>
              <a:uLnTx/>
              <a:uFillTx/>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35275218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advTm="1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88"/>
          <p:cNvSpPr>
            <a:spLocks/>
          </p:cNvSpPr>
          <p:nvPr/>
        </p:nvSpPr>
        <p:spPr bwMode="auto">
          <a:xfrm rot="10800000" flipH="1" flipV="1">
            <a:off x="0" y="-1"/>
            <a:ext cx="9900138" cy="840815"/>
          </a:xfrm>
          <a:custGeom>
            <a:avLst/>
            <a:gdLst>
              <a:gd name="T0" fmla="*/ 0 w 7496175"/>
              <a:gd name="T1" fmla="*/ 0 h 553106"/>
              <a:gd name="T2" fmla="*/ 7496175 w 7496175"/>
              <a:gd name="T3" fmla="*/ 0 h 553106"/>
              <a:gd name="T4" fmla="*/ 7010403 w 7496175"/>
              <a:gd name="T5" fmla="*/ 546304 h 553106"/>
              <a:gd name="T6" fmla="*/ 0 w 7496175"/>
              <a:gd name="T7" fmla="*/ 546304 h 553106"/>
              <a:gd name="T8" fmla="*/ 0 w 7496175"/>
              <a:gd name="T9" fmla="*/ 0 h 553106"/>
              <a:gd name="T10" fmla="*/ 0 60000 65536"/>
              <a:gd name="T11" fmla="*/ 0 60000 65536"/>
              <a:gd name="T12" fmla="*/ 0 60000 65536"/>
              <a:gd name="T13" fmla="*/ 0 60000 65536"/>
              <a:gd name="T14" fmla="*/ 0 60000 65536"/>
              <a:gd name="T15" fmla="*/ 0 w 7496175"/>
              <a:gd name="T16" fmla="*/ 0 h 553106"/>
              <a:gd name="T17" fmla="*/ 7496175 w 7496175"/>
              <a:gd name="T18" fmla="*/ 553106 h 553106"/>
            </a:gdLst>
            <a:ahLst/>
            <a:cxnLst>
              <a:cxn ang="T10">
                <a:pos x="T0" y="T1"/>
              </a:cxn>
              <a:cxn ang="T11">
                <a:pos x="T2" y="T3"/>
              </a:cxn>
              <a:cxn ang="T12">
                <a:pos x="T4" y="T5"/>
              </a:cxn>
              <a:cxn ang="T13">
                <a:pos x="T6" y="T7"/>
              </a:cxn>
              <a:cxn ang="T14">
                <a:pos x="T8" y="T9"/>
              </a:cxn>
            </a:cxnLst>
            <a:rect l="T15" t="T16" r="T17" b="T18"/>
            <a:pathLst>
              <a:path w="7496175" h="553106">
                <a:moveTo>
                  <a:pt x="0" y="0"/>
                </a:moveTo>
                <a:lnTo>
                  <a:pt x="7496175" y="0"/>
                </a:lnTo>
                <a:lnTo>
                  <a:pt x="7010400" y="553106"/>
                </a:lnTo>
                <a:lnTo>
                  <a:pt x="0" y="553106"/>
                </a:lnTo>
                <a:lnTo>
                  <a:pt x="0" y="0"/>
                </a:lnTo>
                <a:close/>
              </a:path>
            </a:pathLst>
          </a:custGeom>
          <a:solidFill>
            <a:schemeClr val="tx2">
              <a:lumMod val="75000"/>
            </a:schemeClr>
          </a:solidFill>
          <a:ln>
            <a:noFill/>
          </a:ln>
          <a:effectLst/>
          <a:scene3d>
            <a:camera prst="orthographicFront">
              <a:rot lat="0" lon="0" rev="0"/>
            </a:camera>
            <a:lightRig rig="contrasting" dir="t">
              <a:rot lat="0" lon="0" rev="7800000"/>
            </a:lightRig>
          </a:scene3d>
          <a:sp3d>
            <a:bevelT w="139700" h="139700"/>
          </a:sp3d>
        </p:spPr>
        <p:txBody>
          <a:bodyPr lIns="91425" tIns="91425" rIns="91425" bIns="9142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0">
              <a:defRPr/>
            </a:pPr>
            <a:r>
              <a:rPr lang="tr-TR" altLang="tr-TR" sz="2000" dirty="0">
                <a:solidFill>
                  <a:schemeClr val="bg1"/>
                </a:solidFill>
                <a:latin typeface="Bookman Old Style" panose="02050604050505020204" pitchFamily="18" charset="0"/>
              </a:rPr>
              <a:t>	</a:t>
            </a:r>
            <a:endParaRPr kumimoji="0" lang="tr-TR" altLang="tr-TR" sz="3200" b="0" i="0" u="none" strike="noStrike" kern="1200" cap="none" spc="0" normalizeH="0" baseline="0" noProof="0" dirty="0">
              <a:ln>
                <a:noFill/>
              </a:ln>
              <a:solidFill>
                <a:schemeClr val="bg1"/>
              </a:solidFill>
              <a:effectLst/>
              <a:uLnTx/>
              <a:uFillTx/>
              <a:latin typeface="Bookman Old Style" panose="02050604050505020204" pitchFamily="18" charset="0"/>
            </a:endParaRPr>
          </a:p>
        </p:txBody>
      </p:sp>
      <p:pic>
        <p:nvPicPr>
          <p:cNvPr id="10" name="Resim 5">
            <a:extLst>
              <a:ext uri="{FF2B5EF4-FFF2-40B4-BE49-F238E27FC236}">
                <a16:creationId xmlns:a16="http://schemas.microsoft.com/office/drawing/2014/main" id="{BDEDE4AB-C88D-0A4E-9762-B84687784B4A}"/>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82337" y="80754"/>
            <a:ext cx="679309" cy="67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a:extLst>
              <a:ext uri="{FF2B5EF4-FFF2-40B4-BE49-F238E27FC236}">
                <a16:creationId xmlns:a16="http://schemas.microsoft.com/office/drawing/2014/main" id="{FFF668E9-4D03-42C6-AD3D-B2AA8CB12317}"/>
              </a:ext>
            </a:extLst>
          </p:cNvPr>
          <p:cNvSpPr txBox="1"/>
          <p:nvPr/>
        </p:nvSpPr>
        <p:spPr>
          <a:xfrm flipH="1">
            <a:off x="957374" y="189573"/>
            <a:ext cx="2537264" cy="461665"/>
          </a:xfrm>
          <a:prstGeom prst="rect">
            <a:avLst/>
          </a:prstGeom>
          <a:noFill/>
        </p:spPr>
        <p:txBody>
          <a:bodyPr wrap="square" rtlCol="0">
            <a:spAutoFit/>
          </a:bodyPr>
          <a:lstStyle/>
          <a:p>
            <a:r>
              <a:rPr lang="tr-TR" sz="2400" dirty="0">
                <a:solidFill>
                  <a:schemeClr val="bg1"/>
                </a:solidFill>
                <a:latin typeface="Bookman Old Style" panose="02050604050505020204" pitchFamily="18" charset="0"/>
              </a:rPr>
              <a:t>2022-PERDİS</a:t>
            </a:r>
          </a:p>
        </p:txBody>
      </p:sp>
      <p:sp>
        <p:nvSpPr>
          <p:cNvPr id="11" name="Rectangle: Rounded Corners 6">
            <a:extLst>
              <a:ext uri="{FF2B5EF4-FFF2-40B4-BE49-F238E27FC236}">
                <a16:creationId xmlns:a16="http://schemas.microsoft.com/office/drawing/2014/main" id="{C38AEC8A-9D98-4F0E-8818-42FE9FA481CC}"/>
              </a:ext>
            </a:extLst>
          </p:cNvPr>
          <p:cNvSpPr/>
          <p:nvPr/>
        </p:nvSpPr>
        <p:spPr>
          <a:xfrm>
            <a:off x="-2" y="6649386"/>
            <a:ext cx="12192001" cy="255719"/>
          </a:xfrm>
          <a:prstGeom prst="roundRect">
            <a:avLst>
              <a:gd name="adj" fmla="val 213"/>
            </a:avLst>
          </a:prstGeom>
          <a:solidFill>
            <a:srgbClr val="C00000"/>
          </a:solidFill>
          <a:ln w="12700" cap="flat" cmpd="sng" algn="ctr">
            <a:solidFill>
              <a:schemeClr val="accent6">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350" b="0" i="0" u="none" strike="noStrike" kern="0" cap="none" spc="0" normalizeH="0" baseline="0" noProof="0" dirty="0" smtClean="0">
                <a:ln>
                  <a:noFill/>
                </a:ln>
                <a:solidFill>
                  <a:prstClr val="white"/>
                </a:solidFill>
                <a:effectLst/>
                <a:uLnTx/>
                <a:uFillTx/>
                <a:latin typeface="Calibri" panose="020F0502020204030204"/>
                <a:ea typeface="+mn-ea"/>
                <a:cs typeface="+mn-cs"/>
              </a:rPr>
              <a:t>13</a:t>
            </a:r>
            <a:endParaRPr kumimoji="0" lang="id-ID"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3" name="Resim 2">
            <a:extLst>
              <a:ext uri="{FF2B5EF4-FFF2-40B4-BE49-F238E27FC236}">
                <a16:creationId xmlns:a16="http://schemas.microsoft.com/office/drawing/2014/main" id="{3266AA58-0488-4703-B5D7-81108653D3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79" y="929465"/>
            <a:ext cx="5653626" cy="3176191"/>
          </a:xfrm>
          <a:prstGeom prst="rect">
            <a:avLst/>
          </a:prstGeom>
        </p:spPr>
      </p:pic>
      <p:pic>
        <p:nvPicPr>
          <p:cNvPr id="8" name="Resim 7">
            <a:extLst>
              <a:ext uri="{FF2B5EF4-FFF2-40B4-BE49-F238E27FC236}">
                <a16:creationId xmlns:a16="http://schemas.microsoft.com/office/drawing/2014/main" id="{D4F59131-9D0B-4061-B845-2607D30DDD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3312" y="4240622"/>
            <a:ext cx="4379693" cy="2328008"/>
          </a:xfrm>
          <a:prstGeom prst="rect">
            <a:avLst/>
          </a:prstGeom>
        </p:spPr>
      </p:pic>
      <p:sp>
        <p:nvSpPr>
          <p:cNvPr id="13" name="Metin kutusu 12">
            <a:extLst>
              <a:ext uri="{FF2B5EF4-FFF2-40B4-BE49-F238E27FC236}">
                <a16:creationId xmlns:a16="http://schemas.microsoft.com/office/drawing/2014/main" id="{FB907F61-A5EF-4A4E-B9D9-65077510E774}"/>
              </a:ext>
            </a:extLst>
          </p:cNvPr>
          <p:cNvSpPr txBox="1"/>
          <p:nvPr/>
        </p:nvSpPr>
        <p:spPr>
          <a:xfrm>
            <a:off x="6611112" y="1417320"/>
            <a:ext cx="4489704" cy="3693319"/>
          </a:xfrm>
          <a:prstGeom prst="rect">
            <a:avLst/>
          </a:prstGeom>
          <a:noFill/>
        </p:spPr>
        <p:txBody>
          <a:bodyPr wrap="square" rtlCol="0">
            <a:spAutoFit/>
          </a:bodyPr>
          <a:lstStyle/>
          <a:p>
            <a:r>
              <a:rPr lang="tr-TR" dirty="0">
                <a:latin typeface="Bookman Old Style" panose="02050604050505020204" pitchFamily="18" charset="0"/>
              </a:rPr>
              <a:t>Kullanıcının Adı, Soyadı, T.C. Kimlik Numarası, Unvan, Cep Telefonu, e-posta, </a:t>
            </a:r>
            <a:r>
              <a:rPr lang="tr-TR" dirty="0" smtClean="0">
                <a:latin typeface="Bookman Old Style" panose="02050604050505020204" pitchFamily="18" charset="0"/>
              </a:rPr>
              <a:t>Şifre ve Birimi </a:t>
            </a:r>
            <a:r>
              <a:rPr lang="tr-TR" dirty="0">
                <a:latin typeface="Bookman Old Style" panose="02050604050505020204" pitchFamily="18" charset="0"/>
              </a:rPr>
              <a:t>yazılır.</a:t>
            </a:r>
          </a:p>
          <a:p>
            <a:endParaRPr lang="tr-TR" dirty="0">
              <a:latin typeface="Bookman Old Style" panose="02050604050505020204" pitchFamily="18" charset="0"/>
            </a:endParaRPr>
          </a:p>
          <a:p>
            <a:r>
              <a:rPr lang="tr-TR" dirty="0">
                <a:latin typeface="Bookman Old Style" panose="02050604050505020204" pitchFamily="18" charset="0"/>
              </a:rPr>
              <a:t>Veri Sitesine Erişebilir ve Onay Yetkisi açılır.</a:t>
            </a:r>
          </a:p>
          <a:p>
            <a:endParaRPr lang="tr-TR" dirty="0">
              <a:latin typeface="Bookman Old Style" panose="02050604050505020204" pitchFamily="18" charset="0"/>
            </a:endParaRPr>
          </a:p>
          <a:p>
            <a:r>
              <a:rPr lang="tr-TR" dirty="0">
                <a:latin typeface="Bookman Old Style" panose="02050604050505020204" pitchFamily="18" charset="0"/>
              </a:rPr>
              <a:t>Roller tüm kullanıcılar ve Genel Veri İşlemleri olarak seçilerek kaydede tıklanır. Kullanıcı kaydı oluşturulur.  </a:t>
            </a:r>
          </a:p>
          <a:p>
            <a:endParaRPr lang="tr-TR" dirty="0">
              <a:latin typeface="Bookman Old Style" panose="02050604050505020204" pitchFamily="18" charset="0"/>
            </a:endParaRPr>
          </a:p>
          <a:p>
            <a:r>
              <a:rPr lang="tr-TR" b="1" dirty="0">
                <a:latin typeface="Bookman Old Style" panose="02050604050505020204" pitchFamily="18" charset="0"/>
              </a:rPr>
              <a:t>Not: </a:t>
            </a:r>
            <a:r>
              <a:rPr lang="tr-TR" dirty="0">
                <a:latin typeface="Bookman Old Style" panose="02050604050505020204" pitchFamily="18" charset="0"/>
              </a:rPr>
              <a:t>Kullanıcı tanımlarken boş alan bırakılmamalıdır. </a:t>
            </a:r>
          </a:p>
        </p:txBody>
      </p:sp>
      <p:sp>
        <p:nvSpPr>
          <p:cNvPr id="12" name="Arrow: Pentagon 12">
            <a:extLst>
              <a:ext uri="{FF2B5EF4-FFF2-40B4-BE49-F238E27FC236}">
                <a16:creationId xmlns:a16="http://schemas.microsoft.com/office/drawing/2014/main" id="{ED986A56-4F7A-45FD-B070-A137DC5FEBD7}"/>
              </a:ext>
            </a:extLst>
          </p:cNvPr>
          <p:cNvSpPr/>
          <p:nvPr/>
        </p:nvSpPr>
        <p:spPr>
          <a:xfrm rot="10800000" flipV="1">
            <a:off x="4318784" y="-2"/>
            <a:ext cx="7873216" cy="840813"/>
          </a:xfrm>
          <a:prstGeom prst="homePlate">
            <a:avLst/>
          </a:prstGeom>
          <a:solidFill>
            <a:schemeClr val="tx2">
              <a:lumMod val="75000"/>
            </a:schemeClr>
          </a:solidFill>
          <a:ln w="60325">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400" dirty="0">
                <a:solidFill>
                  <a:prstClr val="white"/>
                </a:solidFill>
                <a:latin typeface="Bookman Old Style" panose="02050604050505020204" pitchFamily="18" charset="0"/>
                <a:cs typeface="Times New Roman" panose="02020603050405020304" pitchFamily="18" charset="0"/>
              </a:rPr>
              <a:t>KULLANICI TANIMLAMA</a:t>
            </a:r>
            <a:endParaRPr kumimoji="0" lang="id-ID" sz="2400" b="0" i="0" u="none" strike="noStrike" kern="1200" cap="none" spc="0" normalizeH="0" baseline="0" noProof="0" dirty="0">
              <a:ln>
                <a:noFill/>
              </a:ln>
              <a:solidFill>
                <a:prstClr val="white"/>
              </a:solidFill>
              <a:effectLst/>
              <a:uLnTx/>
              <a:uFillTx/>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316845395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advTm="1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88"/>
          <p:cNvSpPr>
            <a:spLocks/>
          </p:cNvSpPr>
          <p:nvPr/>
        </p:nvSpPr>
        <p:spPr bwMode="auto">
          <a:xfrm rot="10800000" flipH="1" flipV="1">
            <a:off x="0" y="-1"/>
            <a:ext cx="9900138" cy="840815"/>
          </a:xfrm>
          <a:custGeom>
            <a:avLst/>
            <a:gdLst>
              <a:gd name="T0" fmla="*/ 0 w 7496175"/>
              <a:gd name="T1" fmla="*/ 0 h 553106"/>
              <a:gd name="T2" fmla="*/ 7496175 w 7496175"/>
              <a:gd name="T3" fmla="*/ 0 h 553106"/>
              <a:gd name="T4" fmla="*/ 7010403 w 7496175"/>
              <a:gd name="T5" fmla="*/ 546304 h 553106"/>
              <a:gd name="T6" fmla="*/ 0 w 7496175"/>
              <a:gd name="T7" fmla="*/ 546304 h 553106"/>
              <a:gd name="T8" fmla="*/ 0 w 7496175"/>
              <a:gd name="T9" fmla="*/ 0 h 553106"/>
              <a:gd name="T10" fmla="*/ 0 60000 65536"/>
              <a:gd name="T11" fmla="*/ 0 60000 65536"/>
              <a:gd name="T12" fmla="*/ 0 60000 65536"/>
              <a:gd name="T13" fmla="*/ 0 60000 65536"/>
              <a:gd name="T14" fmla="*/ 0 60000 65536"/>
              <a:gd name="T15" fmla="*/ 0 w 7496175"/>
              <a:gd name="T16" fmla="*/ 0 h 553106"/>
              <a:gd name="T17" fmla="*/ 7496175 w 7496175"/>
              <a:gd name="T18" fmla="*/ 553106 h 553106"/>
            </a:gdLst>
            <a:ahLst/>
            <a:cxnLst>
              <a:cxn ang="T10">
                <a:pos x="T0" y="T1"/>
              </a:cxn>
              <a:cxn ang="T11">
                <a:pos x="T2" y="T3"/>
              </a:cxn>
              <a:cxn ang="T12">
                <a:pos x="T4" y="T5"/>
              </a:cxn>
              <a:cxn ang="T13">
                <a:pos x="T6" y="T7"/>
              </a:cxn>
              <a:cxn ang="T14">
                <a:pos x="T8" y="T9"/>
              </a:cxn>
            </a:cxnLst>
            <a:rect l="T15" t="T16" r="T17" b="T18"/>
            <a:pathLst>
              <a:path w="7496175" h="553106">
                <a:moveTo>
                  <a:pt x="0" y="0"/>
                </a:moveTo>
                <a:lnTo>
                  <a:pt x="7496175" y="0"/>
                </a:lnTo>
                <a:lnTo>
                  <a:pt x="7010400" y="553106"/>
                </a:lnTo>
                <a:lnTo>
                  <a:pt x="0" y="553106"/>
                </a:lnTo>
                <a:lnTo>
                  <a:pt x="0" y="0"/>
                </a:lnTo>
                <a:close/>
              </a:path>
            </a:pathLst>
          </a:custGeom>
          <a:solidFill>
            <a:schemeClr val="tx2">
              <a:lumMod val="75000"/>
            </a:schemeClr>
          </a:solidFill>
          <a:ln>
            <a:noFill/>
          </a:ln>
          <a:effectLst/>
          <a:scene3d>
            <a:camera prst="orthographicFront">
              <a:rot lat="0" lon="0" rev="0"/>
            </a:camera>
            <a:lightRig rig="contrasting" dir="t">
              <a:rot lat="0" lon="0" rev="7800000"/>
            </a:lightRig>
          </a:scene3d>
          <a:sp3d>
            <a:bevelT w="139700" h="139700"/>
          </a:sp3d>
        </p:spPr>
        <p:txBody>
          <a:bodyPr lIns="91425" tIns="91425" rIns="91425" bIns="9142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0">
              <a:defRPr/>
            </a:pPr>
            <a:r>
              <a:rPr lang="tr-TR" altLang="tr-TR" sz="2000" dirty="0">
                <a:solidFill>
                  <a:schemeClr val="bg1"/>
                </a:solidFill>
                <a:latin typeface="Bookman Old Style" panose="02050604050505020204" pitchFamily="18" charset="0"/>
              </a:rPr>
              <a:t>	</a:t>
            </a:r>
            <a:endParaRPr kumimoji="0" lang="tr-TR" altLang="tr-TR" sz="3200" b="0" i="0" u="none" strike="noStrike" kern="1200" cap="none" spc="0" normalizeH="0" baseline="0" noProof="0" dirty="0">
              <a:ln>
                <a:noFill/>
              </a:ln>
              <a:solidFill>
                <a:schemeClr val="bg1"/>
              </a:solidFill>
              <a:effectLst/>
              <a:uLnTx/>
              <a:uFillTx/>
              <a:latin typeface="Bookman Old Style" panose="02050604050505020204" pitchFamily="18" charset="0"/>
            </a:endParaRPr>
          </a:p>
        </p:txBody>
      </p:sp>
      <p:pic>
        <p:nvPicPr>
          <p:cNvPr id="10" name="Resim 5">
            <a:extLst>
              <a:ext uri="{FF2B5EF4-FFF2-40B4-BE49-F238E27FC236}">
                <a16:creationId xmlns:a16="http://schemas.microsoft.com/office/drawing/2014/main" id="{BDEDE4AB-C88D-0A4E-9762-B84687784B4A}"/>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82337" y="80754"/>
            <a:ext cx="679309" cy="67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a:extLst>
              <a:ext uri="{FF2B5EF4-FFF2-40B4-BE49-F238E27FC236}">
                <a16:creationId xmlns:a16="http://schemas.microsoft.com/office/drawing/2014/main" id="{FFF668E9-4D03-42C6-AD3D-B2AA8CB12317}"/>
              </a:ext>
            </a:extLst>
          </p:cNvPr>
          <p:cNvSpPr txBox="1"/>
          <p:nvPr/>
        </p:nvSpPr>
        <p:spPr>
          <a:xfrm flipH="1">
            <a:off x="957374" y="189573"/>
            <a:ext cx="2537264" cy="461665"/>
          </a:xfrm>
          <a:prstGeom prst="rect">
            <a:avLst/>
          </a:prstGeom>
          <a:noFill/>
        </p:spPr>
        <p:txBody>
          <a:bodyPr wrap="square" rtlCol="0">
            <a:spAutoFit/>
          </a:bodyPr>
          <a:lstStyle/>
          <a:p>
            <a:r>
              <a:rPr lang="tr-TR" sz="2400" dirty="0">
                <a:solidFill>
                  <a:schemeClr val="bg1"/>
                </a:solidFill>
                <a:latin typeface="Bookman Old Style" panose="02050604050505020204" pitchFamily="18" charset="0"/>
              </a:rPr>
              <a:t>2022-PERDİS</a:t>
            </a:r>
          </a:p>
        </p:txBody>
      </p:sp>
      <p:sp>
        <p:nvSpPr>
          <p:cNvPr id="11" name="Rectangle: Rounded Corners 6">
            <a:extLst>
              <a:ext uri="{FF2B5EF4-FFF2-40B4-BE49-F238E27FC236}">
                <a16:creationId xmlns:a16="http://schemas.microsoft.com/office/drawing/2014/main" id="{C38AEC8A-9D98-4F0E-8818-42FE9FA481CC}"/>
              </a:ext>
            </a:extLst>
          </p:cNvPr>
          <p:cNvSpPr/>
          <p:nvPr/>
        </p:nvSpPr>
        <p:spPr>
          <a:xfrm>
            <a:off x="-2" y="6649386"/>
            <a:ext cx="12192001" cy="255719"/>
          </a:xfrm>
          <a:prstGeom prst="roundRect">
            <a:avLst>
              <a:gd name="adj" fmla="val 213"/>
            </a:avLst>
          </a:prstGeom>
          <a:solidFill>
            <a:srgbClr val="C00000"/>
          </a:solidFill>
          <a:ln w="12700" cap="flat" cmpd="sng" algn="ctr">
            <a:solidFill>
              <a:schemeClr val="accent6">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350" b="0" i="0" u="none" strike="noStrike" kern="0" cap="none" spc="0" normalizeH="0" baseline="0" noProof="0" dirty="0" smtClean="0">
                <a:ln>
                  <a:noFill/>
                </a:ln>
                <a:solidFill>
                  <a:prstClr val="white"/>
                </a:solidFill>
                <a:effectLst/>
                <a:uLnTx/>
                <a:uFillTx/>
                <a:latin typeface="Calibri" panose="020F0502020204030204"/>
                <a:ea typeface="+mn-ea"/>
                <a:cs typeface="+mn-cs"/>
              </a:rPr>
              <a:t>14</a:t>
            </a:r>
            <a:endParaRPr kumimoji="0" lang="id-ID"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 name="Metin kutusu 1">
            <a:extLst>
              <a:ext uri="{FF2B5EF4-FFF2-40B4-BE49-F238E27FC236}">
                <a16:creationId xmlns:a16="http://schemas.microsoft.com/office/drawing/2014/main" id="{0C0FE38A-B27E-489F-89EF-B35C681B7700}"/>
              </a:ext>
            </a:extLst>
          </p:cNvPr>
          <p:cNvSpPr txBox="1"/>
          <p:nvPr/>
        </p:nvSpPr>
        <p:spPr>
          <a:xfrm>
            <a:off x="3202268" y="4208550"/>
            <a:ext cx="6083506" cy="1354217"/>
          </a:xfrm>
          <a:prstGeom prst="rect">
            <a:avLst/>
          </a:prstGeom>
          <a:noFill/>
        </p:spPr>
        <p:txBody>
          <a:bodyPr wrap="square" rtlCol="0">
            <a:spAutoFit/>
          </a:bodyPr>
          <a:lstStyle/>
          <a:p>
            <a:pPr algn="ctr"/>
            <a:endParaRPr lang="tr-TR" sz="3200" b="1" dirty="0">
              <a:latin typeface="Bookman Old Style" panose="02050604050505020204" pitchFamily="18" charset="0"/>
            </a:endParaRPr>
          </a:p>
          <a:p>
            <a:pPr algn="ctr"/>
            <a:r>
              <a:rPr lang="tr-TR" sz="3200" b="1" dirty="0">
                <a:latin typeface="Bookman Old Style" panose="02050604050505020204" pitchFamily="18" charset="0"/>
                <a:hlinkClick r:id="rId4"/>
              </a:rPr>
              <a:t>sgbperdis@</a:t>
            </a:r>
            <a:r>
              <a:rPr lang="tr-TR" sz="3200" b="1" dirty="0">
                <a:latin typeface="Bookman Old Style" panose="02050604050505020204" pitchFamily="18" charset="0"/>
                <a:cs typeface="Times New Roman" panose="02020603050405020304" pitchFamily="18" charset="0"/>
                <a:hlinkClick r:id="rId4"/>
              </a:rPr>
              <a:t>icisleri</a:t>
            </a:r>
            <a:r>
              <a:rPr lang="tr-TR" sz="3200" b="1" dirty="0">
                <a:latin typeface="Bookman Old Style" panose="02050604050505020204" pitchFamily="18" charset="0"/>
                <a:hlinkClick r:id="rId4"/>
              </a:rPr>
              <a:t>.gov.tr</a:t>
            </a:r>
            <a:endParaRPr lang="tr-TR" sz="3200" b="1" dirty="0">
              <a:latin typeface="Bookman Old Style" panose="02050604050505020204" pitchFamily="18" charset="0"/>
            </a:endParaRPr>
          </a:p>
          <a:p>
            <a:endParaRPr lang="tr-TR" dirty="0"/>
          </a:p>
        </p:txBody>
      </p:sp>
      <p:sp>
        <p:nvSpPr>
          <p:cNvPr id="8" name="Arrow: Pentagon 12">
            <a:extLst>
              <a:ext uri="{FF2B5EF4-FFF2-40B4-BE49-F238E27FC236}">
                <a16:creationId xmlns:a16="http://schemas.microsoft.com/office/drawing/2014/main" id="{9B258BA0-4A33-44F8-89BC-1AF4303447F1}"/>
              </a:ext>
            </a:extLst>
          </p:cNvPr>
          <p:cNvSpPr/>
          <p:nvPr/>
        </p:nvSpPr>
        <p:spPr>
          <a:xfrm rot="10800000" flipV="1">
            <a:off x="4318784" y="-2"/>
            <a:ext cx="7873216" cy="840813"/>
          </a:xfrm>
          <a:prstGeom prst="homePlate">
            <a:avLst/>
          </a:prstGeom>
          <a:solidFill>
            <a:schemeClr val="tx2">
              <a:lumMod val="75000"/>
            </a:schemeClr>
          </a:solidFill>
          <a:ln w="60325">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Bookman Old Style" panose="02050604050505020204" pitchFamily="18" charset="0"/>
                <a:cs typeface="Times New Roman" panose="02020603050405020304" pitchFamily="18" charset="0"/>
              </a:rPr>
              <a:t>İLETİŞİM BİLGİLERİ </a:t>
            </a:r>
            <a:endParaRPr kumimoji="0" lang="id-ID" sz="2400" b="0" i="0" u="none" strike="noStrike" kern="1200" cap="none" spc="0" normalizeH="0" baseline="0" noProof="0" dirty="0">
              <a:ln>
                <a:noFill/>
              </a:ln>
              <a:solidFill>
                <a:prstClr val="white"/>
              </a:solidFill>
              <a:effectLst/>
              <a:uLnTx/>
              <a:uFillTx/>
              <a:latin typeface="Bookman Old Style" panose="02050604050505020204" pitchFamily="18" charset="0"/>
              <a:cs typeface="Times New Roman" panose="02020603050405020304" pitchFamily="18" charset="0"/>
            </a:endParaRPr>
          </a:p>
        </p:txBody>
      </p:sp>
      <p:sp>
        <p:nvSpPr>
          <p:cNvPr id="9" name="8 Metin kutusu"/>
          <p:cNvSpPr txBox="1"/>
          <p:nvPr/>
        </p:nvSpPr>
        <p:spPr>
          <a:xfrm>
            <a:off x="2965390" y="1341690"/>
            <a:ext cx="6443530" cy="2462213"/>
          </a:xfrm>
          <a:prstGeom prst="rect">
            <a:avLst/>
          </a:prstGeom>
          <a:noFill/>
        </p:spPr>
        <p:txBody>
          <a:bodyPr wrap="square" rtlCol="0">
            <a:spAutoFit/>
          </a:bodyPr>
          <a:lstStyle/>
          <a:p>
            <a:pPr algn="ctr"/>
            <a:r>
              <a:rPr lang="tr-TR" sz="2800" dirty="0" smtClean="0">
                <a:latin typeface="Bookman Old Style" panose="02050604050505020204" pitchFamily="18" charset="0"/>
              </a:rPr>
              <a:t>TEŞEKKÜRLER </a:t>
            </a:r>
          </a:p>
          <a:p>
            <a:pPr algn="ctr"/>
            <a:endParaRPr lang="tr-TR" dirty="0" smtClean="0">
              <a:latin typeface="Bookman Old Style" panose="02050604050505020204" pitchFamily="18" charset="0"/>
            </a:endParaRPr>
          </a:p>
          <a:p>
            <a:pPr algn="ctr"/>
            <a:r>
              <a:rPr lang="tr-TR" dirty="0" smtClean="0">
                <a:latin typeface="Bookman Old Style" panose="02050604050505020204" pitchFamily="18" charset="0"/>
              </a:rPr>
              <a:t>Mustafa ARIKAN</a:t>
            </a:r>
          </a:p>
          <a:p>
            <a:pPr algn="ctr"/>
            <a:endParaRPr lang="tr-TR" dirty="0" smtClean="0">
              <a:latin typeface="Bookman Old Style" panose="02050604050505020204" pitchFamily="18" charset="0"/>
            </a:endParaRPr>
          </a:p>
          <a:p>
            <a:pPr algn="ctr"/>
            <a:endParaRPr lang="tr-TR" b="1" dirty="0" smtClean="0">
              <a:latin typeface="Bookman Old Style" panose="02050604050505020204" pitchFamily="18" charset="0"/>
            </a:endParaRPr>
          </a:p>
          <a:p>
            <a:pPr algn="ctr"/>
            <a:r>
              <a:rPr lang="tr-TR" b="1" dirty="0" smtClean="0">
                <a:latin typeface="Bookman Old Style" panose="02050604050505020204" pitchFamily="18" charset="0"/>
              </a:rPr>
              <a:t>Strateji Geliştirme Başkanlığı</a:t>
            </a:r>
          </a:p>
          <a:p>
            <a:pPr algn="ctr"/>
            <a:r>
              <a:rPr lang="tr-TR" dirty="0" smtClean="0">
                <a:latin typeface="Bookman Old Style" panose="02050604050505020204" pitchFamily="18" charset="0"/>
              </a:rPr>
              <a:t>Performans Değerlendirme Çalışma Grubu </a:t>
            </a:r>
          </a:p>
          <a:p>
            <a:pPr algn="ctr"/>
            <a:r>
              <a:rPr lang="tr-TR" dirty="0" smtClean="0">
                <a:latin typeface="Bookman Old Style" panose="02050604050505020204" pitchFamily="18" charset="0"/>
              </a:rPr>
              <a:t>Koordinatör</a:t>
            </a:r>
          </a:p>
        </p:txBody>
      </p:sp>
      <p:pic>
        <p:nvPicPr>
          <p:cNvPr id="12" name="Resim 4">
            <a:extLst>
              <a:ext uri="{FF2B5EF4-FFF2-40B4-BE49-F238E27FC236}">
                <a16:creationId xmlns:a16="http://schemas.microsoft.com/office/drawing/2014/main" id="{76C8F6C7-C77A-01CB-EBCA-1A5E582FEA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4500" y="1025067"/>
            <a:ext cx="2857500" cy="2857500"/>
          </a:xfrm>
          <a:prstGeom prst="rect">
            <a:avLst/>
          </a:prstGeom>
        </p:spPr>
      </p:pic>
    </p:spTree>
    <p:extLst>
      <p:ext uri="{BB962C8B-B14F-4D97-AF65-F5344CB8AC3E}">
        <p14:creationId xmlns:p14="http://schemas.microsoft.com/office/powerpoint/2010/main" val="36367265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advTm="1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88"/>
          <p:cNvSpPr>
            <a:spLocks/>
          </p:cNvSpPr>
          <p:nvPr/>
        </p:nvSpPr>
        <p:spPr bwMode="auto">
          <a:xfrm rot="10800000" flipH="1" flipV="1">
            <a:off x="0" y="-1"/>
            <a:ext cx="9900138" cy="840815"/>
          </a:xfrm>
          <a:custGeom>
            <a:avLst/>
            <a:gdLst>
              <a:gd name="T0" fmla="*/ 0 w 7496175"/>
              <a:gd name="T1" fmla="*/ 0 h 553106"/>
              <a:gd name="T2" fmla="*/ 7496175 w 7496175"/>
              <a:gd name="T3" fmla="*/ 0 h 553106"/>
              <a:gd name="T4" fmla="*/ 7010403 w 7496175"/>
              <a:gd name="T5" fmla="*/ 546304 h 553106"/>
              <a:gd name="T6" fmla="*/ 0 w 7496175"/>
              <a:gd name="T7" fmla="*/ 546304 h 553106"/>
              <a:gd name="T8" fmla="*/ 0 w 7496175"/>
              <a:gd name="T9" fmla="*/ 0 h 553106"/>
              <a:gd name="T10" fmla="*/ 0 60000 65536"/>
              <a:gd name="T11" fmla="*/ 0 60000 65536"/>
              <a:gd name="T12" fmla="*/ 0 60000 65536"/>
              <a:gd name="T13" fmla="*/ 0 60000 65536"/>
              <a:gd name="T14" fmla="*/ 0 60000 65536"/>
              <a:gd name="T15" fmla="*/ 0 w 7496175"/>
              <a:gd name="T16" fmla="*/ 0 h 553106"/>
              <a:gd name="T17" fmla="*/ 7496175 w 7496175"/>
              <a:gd name="T18" fmla="*/ 553106 h 553106"/>
            </a:gdLst>
            <a:ahLst/>
            <a:cxnLst>
              <a:cxn ang="T10">
                <a:pos x="T0" y="T1"/>
              </a:cxn>
              <a:cxn ang="T11">
                <a:pos x="T2" y="T3"/>
              </a:cxn>
              <a:cxn ang="T12">
                <a:pos x="T4" y="T5"/>
              </a:cxn>
              <a:cxn ang="T13">
                <a:pos x="T6" y="T7"/>
              </a:cxn>
              <a:cxn ang="T14">
                <a:pos x="T8" y="T9"/>
              </a:cxn>
            </a:cxnLst>
            <a:rect l="T15" t="T16" r="T17" b="T18"/>
            <a:pathLst>
              <a:path w="7496175" h="553106">
                <a:moveTo>
                  <a:pt x="0" y="0"/>
                </a:moveTo>
                <a:lnTo>
                  <a:pt x="7496175" y="0"/>
                </a:lnTo>
                <a:lnTo>
                  <a:pt x="7010400" y="553106"/>
                </a:lnTo>
                <a:lnTo>
                  <a:pt x="0" y="553106"/>
                </a:lnTo>
                <a:lnTo>
                  <a:pt x="0" y="0"/>
                </a:lnTo>
                <a:close/>
              </a:path>
            </a:pathLst>
          </a:custGeom>
          <a:solidFill>
            <a:schemeClr val="tx2">
              <a:lumMod val="75000"/>
            </a:schemeClr>
          </a:solidFill>
          <a:ln>
            <a:solidFill>
              <a:schemeClr val="accent6"/>
            </a:solidFill>
          </a:ln>
          <a:effectLst/>
          <a:scene3d>
            <a:camera prst="orthographicFront">
              <a:rot lat="0" lon="0" rev="0"/>
            </a:camera>
            <a:lightRig rig="contrasting" dir="t">
              <a:rot lat="0" lon="0" rev="7800000"/>
            </a:lightRig>
          </a:scene3d>
          <a:sp3d>
            <a:bevelT w="139700" h="139700"/>
          </a:sp3d>
        </p:spPr>
        <p:txBody>
          <a:bodyPr lIns="91425" tIns="91425" rIns="91425" bIns="9142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0">
              <a:defRPr/>
            </a:pPr>
            <a:r>
              <a:rPr lang="tr-TR" altLang="tr-TR" sz="2000" dirty="0">
                <a:solidFill>
                  <a:schemeClr val="bg1"/>
                </a:solidFill>
                <a:latin typeface="Bookman Old Style" panose="02050604050505020204" pitchFamily="18" charset="0"/>
              </a:rPr>
              <a:t>	  </a:t>
            </a:r>
            <a:r>
              <a:rPr lang="tr-TR" altLang="tr-TR" sz="3200" dirty="0">
                <a:solidFill>
                  <a:schemeClr val="bg2"/>
                </a:solidFill>
                <a:latin typeface="Bookman Old Style" panose="02050604050505020204" pitchFamily="18" charset="0"/>
              </a:rPr>
              <a:t>PERDİS </a:t>
            </a:r>
            <a:r>
              <a:rPr lang="tr-TR" altLang="tr-TR" sz="3200" dirty="0">
                <a:solidFill>
                  <a:srgbClr val="C00000"/>
                </a:solidFill>
                <a:latin typeface="Bookman Old Style" panose="02050604050505020204" pitchFamily="18" charset="0"/>
              </a:rPr>
              <a:t> </a:t>
            </a:r>
            <a:endParaRPr kumimoji="0" lang="tr-TR" altLang="tr-TR" sz="3200" b="0" i="0" u="none" strike="noStrike" kern="1200" cap="none" spc="0" normalizeH="0" baseline="0" noProof="0" dirty="0">
              <a:ln>
                <a:noFill/>
              </a:ln>
              <a:solidFill>
                <a:srgbClr val="C00000"/>
              </a:solidFill>
              <a:effectLst/>
              <a:uLnTx/>
              <a:uFillTx/>
              <a:latin typeface="Bookman Old Style" panose="02050604050505020204" pitchFamily="18" charset="0"/>
            </a:endParaRPr>
          </a:p>
        </p:txBody>
      </p:sp>
      <p:sp>
        <p:nvSpPr>
          <p:cNvPr id="2" name="Arrow: Pentagon 12">
            <a:extLst>
              <a:ext uri="{FF2B5EF4-FFF2-40B4-BE49-F238E27FC236}">
                <a16:creationId xmlns:a16="http://schemas.microsoft.com/office/drawing/2014/main" id="{18562C3D-7CEC-4055-ACE8-23F8974F03D4}"/>
              </a:ext>
            </a:extLst>
          </p:cNvPr>
          <p:cNvSpPr/>
          <p:nvPr/>
        </p:nvSpPr>
        <p:spPr>
          <a:xfrm rot="10800000" flipV="1">
            <a:off x="4526280" y="1"/>
            <a:ext cx="7665718" cy="840813"/>
          </a:xfrm>
          <a:prstGeom prst="homePlate">
            <a:avLst/>
          </a:prstGeom>
          <a:solidFill>
            <a:schemeClr val="tx2">
              <a:lumMod val="75000"/>
            </a:schemeClr>
          </a:solidFill>
          <a:ln w="60325">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000" dirty="0">
                <a:solidFill>
                  <a:prstClr val="white"/>
                </a:solidFill>
                <a:latin typeface="Bookman Old Style" panose="02050604050505020204" pitchFamily="18" charset="0"/>
                <a:cs typeface="Times New Roman" panose="02020603050405020304" pitchFamily="18" charset="0"/>
              </a:rPr>
              <a:t>SİSTEME GİRİŞ </a:t>
            </a:r>
            <a:endParaRPr kumimoji="0" lang="id-ID" sz="2000" b="0" i="0" u="none" strike="noStrike" kern="1200" cap="none" spc="0" normalizeH="0" baseline="0" noProof="0" dirty="0">
              <a:ln>
                <a:noFill/>
              </a:ln>
              <a:solidFill>
                <a:prstClr val="white"/>
              </a:solidFill>
              <a:effectLst/>
              <a:uLnTx/>
              <a:uFillTx/>
              <a:latin typeface="Bookman Old Style" panose="02050604050505020204" pitchFamily="18" charset="0"/>
              <a:cs typeface="Times New Roman" panose="02020603050405020304" pitchFamily="18" charset="0"/>
            </a:endParaRPr>
          </a:p>
        </p:txBody>
      </p:sp>
      <p:sp>
        <p:nvSpPr>
          <p:cNvPr id="98" name="Rectangle: Rounded Corners 6">
            <a:extLst>
              <a:ext uri="{FF2B5EF4-FFF2-40B4-BE49-F238E27FC236}">
                <a16:creationId xmlns:a16="http://schemas.microsoft.com/office/drawing/2014/main" id="{F7B0FC0B-0B97-4846-B079-4DD374E7D2A2}"/>
              </a:ext>
            </a:extLst>
          </p:cNvPr>
          <p:cNvSpPr/>
          <p:nvPr/>
        </p:nvSpPr>
        <p:spPr>
          <a:xfrm>
            <a:off x="0" y="6602281"/>
            <a:ext cx="12192001" cy="255719"/>
          </a:xfrm>
          <a:prstGeom prst="roundRect">
            <a:avLst>
              <a:gd name="adj" fmla="val 213"/>
            </a:avLst>
          </a:prstGeom>
          <a:solidFill>
            <a:srgbClr val="C00000"/>
          </a:solidFill>
          <a:ln w="12700" cap="flat" cmpd="sng" algn="ctr">
            <a:solidFill>
              <a:schemeClr val="accent6">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350" b="0" i="0" u="none" strike="noStrike" kern="0" cap="none" spc="0" normalizeH="0" baseline="0" noProof="0" dirty="0" smtClean="0">
                <a:ln>
                  <a:noFill/>
                </a:ln>
                <a:solidFill>
                  <a:prstClr val="white"/>
                </a:solidFill>
                <a:effectLst/>
                <a:uLnTx/>
                <a:uFillTx/>
                <a:latin typeface="Calibri" panose="020F0502020204030204"/>
                <a:ea typeface="+mn-ea"/>
                <a:cs typeface="+mn-cs"/>
              </a:rPr>
              <a:t>1</a:t>
            </a:r>
            <a:endParaRPr kumimoji="0" lang="id-ID"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0" name="Resim 5">
            <a:extLst>
              <a:ext uri="{FF2B5EF4-FFF2-40B4-BE49-F238E27FC236}">
                <a16:creationId xmlns:a16="http://schemas.microsoft.com/office/drawing/2014/main" id="{BDEDE4AB-C88D-0A4E-9762-B84687784B4A}"/>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82337" y="80754"/>
            <a:ext cx="679309" cy="67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ikdörtgen 3"/>
          <p:cNvSpPr/>
          <p:nvPr/>
        </p:nvSpPr>
        <p:spPr>
          <a:xfrm>
            <a:off x="334107" y="921571"/>
            <a:ext cx="11523785" cy="923330"/>
          </a:xfrm>
          <a:prstGeom prst="rect">
            <a:avLst/>
          </a:prstGeom>
        </p:spPr>
        <p:txBody>
          <a:bodyPr wrap="square">
            <a:spAutoFit/>
          </a:bodyPr>
          <a:lstStyle/>
          <a:p>
            <a:pPr marL="285750" indent="-285750" algn="just">
              <a:buFont typeface="Wingdings" panose="05000000000000000000" pitchFamily="2" charset="2"/>
              <a:buChar char="Ø"/>
            </a:pPr>
            <a:endParaRPr lang="tr-TR" dirty="0">
              <a:latin typeface="Bookman Old Style" panose="02050604050505020204" pitchFamily="18" charset="0"/>
            </a:endParaRPr>
          </a:p>
          <a:p>
            <a:pPr marL="285750" indent="-285750" algn="just">
              <a:buFont typeface="Wingdings" panose="05000000000000000000" pitchFamily="2" charset="2"/>
              <a:buChar char="Ø"/>
            </a:pPr>
            <a:endParaRPr lang="tr-TR" dirty="0">
              <a:latin typeface="Bookman Old Style" panose="02050604050505020204" pitchFamily="18" charset="0"/>
            </a:endParaRPr>
          </a:p>
          <a:p>
            <a:pPr algn="just"/>
            <a:endParaRPr lang="tr-TR" dirty="0">
              <a:latin typeface="Bookman Old Style" panose="02050604050505020204" pitchFamily="18" charset="0"/>
            </a:endParaRPr>
          </a:p>
        </p:txBody>
      </p:sp>
      <p:sp>
        <p:nvSpPr>
          <p:cNvPr id="7" name="Dikdörtgen 6">
            <a:extLst>
              <a:ext uri="{FF2B5EF4-FFF2-40B4-BE49-F238E27FC236}">
                <a16:creationId xmlns:a16="http://schemas.microsoft.com/office/drawing/2014/main" id="{C054545C-5B01-4B58-AFE0-B6BC9B3383DA}"/>
              </a:ext>
            </a:extLst>
          </p:cNvPr>
          <p:cNvSpPr/>
          <p:nvPr/>
        </p:nvSpPr>
        <p:spPr>
          <a:xfrm>
            <a:off x="334107" y="985127"/>
            <a:ext cx="11788483" cy="1933414"/>
          </a:xfrm>
          <a:prstGeom prst="rect">
            <a:avLst/>
          </a:prstGeom>
        </p:spPr>
        <p:txBody>
          <a:bodyPr wrap="square">
            <a:spAutoFit/>
          </a:bodyPr>
          <a:lstStyle/>
          <a:p>
            <a:pPr marL="0" marR="0" lvl="0" indent="0" algn="just" defTabSz="914400" rtl="0" eaLnBrk="0" fontAlgn="base" latinLnBrk="0" hangingPunct="0">
              <a:lnSpc>
                <a:spcPct val="200000"/>
              </a:lnSpc>
              <a:spcBef>
                <a:spcPct val="0"/>
              </a:spcBef>
              <a:spcAft>
                <a:spcPct val="0"/>
              </a:spcAft>
              <a:buClrTx/>
              <a:buSzTx/>
              <a:buFontTx/>
              <a:buNone/>
              <a:tabLst/>
              <a:defRPr/>
            </a:pPr>
            <a:r>
              <a:rPr lang="tr-TR" sz="2100" b="1" dirty="0">
                <a:solidFill>
                  <a:schemeClr val="accent6">
                    <a:lumMod val="50000"/>
                  </a:schemeClr>
                </a:solidFill>
                <a:latin typeface="Bookman Old Style" panose="02050604050505020204" pitchFamily="18" charset="0"/>
                <a:cs typeface="Calibri"/>
                <a:sym typeface="Calibri"/>
              </a:rPr>
              <a:t>Performans Değerlendirme ve İzleme Sistemi’ne Nasıl Ulaşılır?</a:t>
            </a:r>
          </a:p>
          <a:p>
            <a:pPr marL="342900" marR="0" lvl="0" indent="-342900" algn="just" defTabSz="914400" rtl="0" eaLnBrk="0" fontAlgn="base" latinLnBrk="0" hangingPunct="0">
              <a:lnSpc>
                <a:spcPct val="200000"/>
              </a:lnSpc>
              <a:spcBef>
                <a:spcPct val="0"/>
              </a:spcBef>
              <a:spcAft>
                <a:spcPct val="0"/>
              </a:spcAft>
              <a:buClrTx/>
              <a:buSzTx/>
              <a:buFont typeface="Wingdings" panose="05000000000000000000" pitchFamily="2" charset="2"/>
              <a:buChar char="v"/>
              <a:tabLst/>
              <a:defRPr/>
            </a:pPr>
            <a:r>
              <a:rPr lang="tr-TR" sz="2100" dirty="0">
                <a:solidFill>
                  <a:schemeClr val="accent6">
                    <a:lumMod val="50000"/>
                  </a:schemeClr>
                </a:solidFill>
                <a:latin typeface="Bookman Old Style" panose="02050604050505020204" pitchFamily="18" charset="0"/>
                <a:cs typeface="Calibri"/>
                <a:sym typeface="Calibri"/>
              </a:rPr>
              <a:t>PERDİS’ e perdis.icisleri.gov.tr üzerinden ulaşılır.</a:t>
            </a:r>
          </a:p>
          <a:p>
            <a:pPr marR="0" lvl="0" algn="just" defTabSz="914400" rtl="0" eaLnBrk="0" fontAlgn="base" latinLnBrk="0" hangingPunct="0">
              <a:lnSpc>
                <a:spcPct val="200000"/>
              </a:lnSpc>
              <a:spcBef>
                <a:spcPct val="0"/>
              </a:spcBef>
              <a:spcAft>
                <a:spcPct val="0"/>
              </a:spcAft>
              <a:buClrTx/>
              <a:buSzTx/>
              <a:tabLst/>
              <a:defRPr/>
            </a:pPr>
            <a:endParaRPr kumimoji="0" lang="tr-TR" sz="2100" b="1" i="0" u="none" strike="noStrike" kern="1200" cap="none" spc="0" normalizeH="0" baseline="0" noProof="0" dirty="0">
              <a:ln>
                <a:noFill/>
              </a:ln>
              <a:solidFill>
                <a:schemeClr val="accent6">
                  <a:lumMod val="50000"/>
                </a:schemeClr>
              </a:solidFill>
              <a:effectLst/>
              <a:uLnTx/>
              <a:uFillTx/>
              <a:latin typeface="Bookman Old Style" panose="02050604050505020204" pitchFamily="18" charset="0"/>
              <a:cs typeface="Calibri"/>
              <a:sym typeface="Calibri"/>
            </a:endParaRPr>
          </a:p>
        </p:txBody>
      </p:sp>
      <p:pic>
        <p:nvPicPr>
          <p:cNvPr id="8" name="Resim 7">
            <a:extLst>
              <a:ext uri="{FF2B5EF4-FFF2-40B4-BE49-F238E27FC236}">
                <a16:creationId xmlns:a16="http://schemas.microsoft.com/office/drawing/2014/main" id="{A9F1B977-C590-4FE4-BC90-F917D24F15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991" y="2631682"/>
            <a:ext cx="3277057" cy="3624234"/>
          </a:xfrm>
          <a:prstGeom prst="rect">
            <a:avLst/>
          </a:prstGeom>
        </p:spPr>
      </p:pic>
      <p:sp>
        <p:nvSpPr>
          <p:cNvPr id="9" name="Metin kutusu 8">
            <a:extLst>
              <a:ext uri="{FF2B5EF4-FFF2-40B4-BE49-F238E27FC236}">
                <a16:creationId xmlns:a16="http://schemas.microsoft.com/office/drawing/2014/main" id="{CB605CFC-78AC-4CF9-B516-4C6C7BB5536F}"/>
              </a:ext>
            </a:extLst>
          </p:cNvPr>
          <p:cNvSpPr txBox="1"/>
          <p:nvPr/>
        </p:nvSpPr>
        <p:spPr>
          <a:xfrm>
            <a:off x="4632879" y="3520469"/>
            <a:ext cx="6066084" cy="1200329"/>
          </a:xfrm>
          <a:prstGeom prst="rect">
            <a:avLst/>
          </a:prstGeom>
          <a:noFill/>
        </p:spPr>
        <p:txBody>
          <a:bodyPr wrap="none" rtlCol="0">
            <a:spAutoFit/>
          </a:bodyPr>
          <a:lstStyle/>
          <a:p>
            <a:pPr algn="just"/>
            <a:r>
              <a:rPr lang="tr-TR" dirty="0">
                <a:latin typeface="Bookman Old Style" panose="02050604050505020204" pitchFamily="18" charset="0"/>
              </a:rPr>
              <a:t>Yanda görülmekte olan alan PERDİS giriş ekranıdır</a:t>
            </a:r>
            <a:r>
              <a:rPr lang="tr-TR" dirty="0" smtClean="0">
                <a:latin typeface="Bookman Old Style" panose="02050604050505020204" pitchFamily="18" charset="0"/>
              </a:rPr>
              <a:t>.</a:t>
            </a:r>
          </a:p>
          <a:p>
            <a:pPr algn="just"/>
            <a:endParaRPr lang="tr-TR" dirty="0">
              <a:latin typeface="Bookman Old Style" panose="02050604050505020204" pitchFamily="18" charset="0"/>
            </a:endParaRPr>
          </a:p>
          <a:p>
            <a:pPr algn="just"/>
            <a:r>
              <a:rPr lang="tr-TR" dirty="0">
                <a:latin typeface="Bookman Old Style" panose="02050604050505020204" pitchFamily="18" charset="0"/>
              </a:rPr>
              <a:t>Kullanıcı adı içişleri uzantılı mail adresi ve şifre </a:t>
            </a:r>
          </a:p>
          <a:p>
            <a:pPr algn="just"/>
            <a:r>
              <a:rPr lang="tr-TR" dirty="0">
                <a:latin typeface="Bookman Old Style" panose="02050604050505020204" pitchFamily="18" charset="0"/>
              </a:rPr>
              <a:t>TC kimlik numarası olarak belirlenmiştir. </a:t>
            </a:r>
          </a:p>
        </p:txBody>
      </p:sp>
    </p:spTree>
    <p:extLst>
      <p:ext uri="{BB962C8B-B14F-4D97-AF65-F5344CB8AC3E}">
        <p14:creationId xmlns:p14="http://schemas.microsoft.com/office/powerpoint/2010/main" val="3405130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advTm="1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88"/>
          <p:cNvSpPr>
            <a:spLocks/>
          </p:cNvSpPr>
          <p:nvPr/>
        </p:nvSpPr>
        <p:spPr bwMode="auto">
          <a:xfrm rot="10800000" flipH="1" flipV="1">
            <a:off x="0" y="-1"/>
            <a:ext cx="9900138" cy="840815"/>
          </a:xfrm>
          <a:custGeom>
            <a:avLst/>
            <a:gdLst>
              <a:gd name="T0" fmla="*/ 0 w 7496175"/>
              <a:gd name="T1" fmla="*/ 0 h 553106"/>
              <a:gd name="T2" fmla="*/ 7496175 w 7496175"/>
              <a:gd name="T3" fmla="*/ 0 h 553106"/>
              <a:gd name="T4" fmla="*/ 7010403 w 7496175"/>
              <a:gd name="T5" fmla="*/ 546304 h 553106"/>
              <a:gd name="T6" fmla="*/ 0 w 7496175"/>
              <a:gd name="T7" fmla="*/ 546304 h 553106"/>
              <a:gd name="T8" fmla="*/ 0 w 7496175"/>
              <a:gd name="T9" fmla="*/ 0 h 553106"/>
              <a:gd name="T10" fmla="*/ 0 60000 65536"/>
              <a:gd name="T11" fmla="*/ 0 60000 65536"/>
              <a:gd name="T12" fmla="*/ 0 60000 65536"/>
              <a:gd name="T13" fmla="*/ 0 60000 65536"/>
              <a:gd name="T14" fmla="*/ 0 60000 65536"/>
              <a:gd name="T15" fmla="*/ 0 w 7496175"/>
              <a:gd name="T16" fmla="*/ 0 h 553106"/>
              <a:gd name="T17" fmla="*/ 7496175 w 7496175"/>
              <a:gd name="T18" fmla="*/ 553106 h 553106"/>
            </a:gdLst>
            <a:ahLst/>
            <a:cxnLst>
              <a:cxn ang="T10">
                <a:pos x="T0" y="T1"/>
              </a:cxn>
              <a:cxn ang="T11">
                <a:pos x="T2" y="T3"/>
              </a:cxn>
              <a:cxn ang="T12">
                <a:pos x="T4" y="T5"/>
              </a:cxn>
              <a:cxn ang="T13">
                <a:pos x="T6" y="T7"/>
              </a:cxn>
              <a:cxn ang="T14">
                <a:pos x="T8" y="T9"/>
              </a:cxn>
            </a:cxnLst>
            <a:rect l="T15" t="T16" r="T17" b="T18"/>
            <a:pathLst>
              <a:path w="7496175" h="553106">
                <a:moveTo>
                  <a:pt x="0" y="0"/>
                </a:moveTo>
                <a:lnTo>
                  <a:pt x="7496175" y="0"/>
                </a:lnTo>
                <a:lnTo>
                  <a:pt x="7010400" y="553106"/>
                </a:lnTo>
                <a:lnTo>
                  <a:pt x="0" y="553106"/>
                </a:lnTo>
                <a:lnTo>
                  <a:pt x="0" y="0"/>
                </a:lnTo>
                <a:close/>
              </a:path>
            </a:pathLst>
          </a:custGeom>
          <a:solidFill>
            <a:schemeClr val="tx2">
              <a:lumMod val="75000"/>
            </a:schemeClr>
          </a:solidFill>
          <a:ln>
            <a:solidFill>
              <a:schemeClr val="accent6"/>
            </a:solidFill>
          </a:ln>
          <a:effectLst/>
          <a:scene3d>
            <a:camera prst="orthographicFront">
              <a:rot lat="0" lon="0" rev="0"/>
            </a:camera>
            <a:lightRig rig="contrasting" dir="t">
              <a:rot lat="0" lon="0" rev="7800000"/>
            </a:lightRig>
          </a:scene3d>
          <a:sp3d>
            <a:bevelT w="139700" h="139700"/>
          </a:sp3d>
        </p:spPr>
        <p:txBody>
          <a:bodyPr lIns="91425" tIns="91425" rIns="91425" bIns="9142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0">
              <a:defRPr/>
            </a:pPr>
            <a:r>
              <a:rPr lang="tr-TR" altLang="tr-TR" sz="2000" dirty="0">
                <a:solidFill>
                  <a:schemeClr val="bg1"/>
                </a:solidFill>
                <a:latin typeface="Bookman Old Style" panose="02050604050505020204" pitchFamily="18" charset="0"/>
              </a:rPr>
              <a:t>	 </a:t>
            </a:r>
            <a:r>
              <a:rPr lang="tr-TR" altLang="tr-TR" sz="3200" dirty="0">
                <a:solidFill>
                  <a:schemeClr val="bg2"/>
                </a:solidFill>
                <a:latin typeface="Bookman Old Style" panose="02050604050505020204" pitchFamily="18" charset="0"/>
              </a:rPr>
              <a:t> 2022-PERDİS  </a:t>
            </a:r>
          </a:p>
        </p:txBody>
      </p:sp>
      <p:sp>
        <p:nvSpPr>
          <p:cNvPr id="2" name="Arrow: Pentagon 12">
            <a:extLst>
              <a:ext uri="{FF2B5EF4-FFF2-40B4-BE49-F238E27FC236}">
                <a16:creationId xmlns:a16="http://schemas.microsoft.com/office/drawing/2014/main" id="{18562C3D-7CEC-4055-ACE8-23F8974F03D4}"/>
              </a:ext>
            </a:extLst>
          </p:cNvPr>
          <p:cNvSpPr/>
          <p:nvPr/>
        </p:nvSpPr>
        <p:spPr>
          <a:xfrm rot="10800000" flipV="1">
            <a:off x="5863589" y="1"/>
            <a:ext cx="6328409" cy="840813"/>
          </a:xfrm>
          <a:prstGeom prst="homePlate">
            <a:avLst/>
          </a:prstGeom>
          <a:solidFill>
            <a:schemeClr val="tx2">
              <a:lumMod val="75000"/>
            </a:schemeClr>
          </a:solidFill>
          <a:ln w="60325">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Bookman Old Style" panose="02050604050505020204" pitchFamily="18" charset="0"/>
                <a:cs typeface="Times New Roman" panose="02020603050405020304" pitchFamily="18" charset="0"/>
              </a:rPr>
              <a:t>PERDİS EKRANLARI</a:t>
            </a:r>
            <a:endParaRPr kumimoji="0" lang="id-ID" sz="2400" b="0" i="0" u="none" strike="noStrike" kern="1200" cap="none" spc="0" normalizeH="0" baseline="0" noProof="0" dirty="0">
              <a:ln>
                <a:noFill/>
              </a:ln>
              <a:solidFill>
                <a:prstClr val="white"/>
              </a:solidFill>
              <a:effectLst/>
              <a:uLnTx/>
              <a:uFillTx/>
              <a:latin typeface="Bookman Old Style" panose="02050604050505020204" pitchFamily="18" charset="0"/>
              <a:cs typeface="Times New Roman" panose="02020603050405020304" pitchFamily="18" charset="0"/>
            </a:endParaRPr>
          </a:p>
        </p:txBody>
      </p:sp>
      <p:sp>
        <p:nvSpPr>
          <p:cNvPr id="98" name="Rectangle: Rounded Corners 6">
            <a:extLst>
              <a:ext uri="{FF2B5EF4-FFF2-40B4-BE49-F238E27FC236}">
                <a16:creationId xmlns:a16="http://schemas.microsoft.com/office/drawing/2014/main" id="{F7B0FC0B-0B97-4846-B079-4DD374E7D2A2}"/>
              </a:ext>
            </a:extLst>
          </p:cNvPr>
          <p:cNvSpPr/>
          <p:nvPr/>
        </p:nvSpPr>
        <p:spPr>
          <a:xfrm>
            <a:off x="0" y="6602281"/>
            <a:ext cx="12192001" cy="255719"/>
          </a:xfrm>
          <a:prstGeom prst="roundRect">
            <a:avLst>
              <a:gd name="adj" fmla="val 213"/>
            </a:avLst>
          </a:prstGeom>
          <a:solidFill>
            <a:srgbClr val="C00000"/>
          </a:solidFill>
          <a:ln w="12700" cap="flat" cmpd="sng" algn="ctr">
            <a:solidFill>
              <a:schemeClr val="accent6">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350" b="0" i="0" u="none" strike="noStrike" kern="0" cap="none" spc="0" normalizeH="0" baseline="0" noProof="0" dirty="0" smtClean="0">
                <a:ln>
                  <a:noFill/>
                </a:ln>
                <a:solidFill>
                  <a:prstClr val="white"/>
                </a:solidFill>
                <a:effectLst/>
                <a:uLnTx/>
                <a:uFillTx/>
                <a:latin typeface="Calibri" panose="020F0502020204030204"/>
                <a:ea typeface="+mn-ea"/>
                <a:cs typeface="+mn-cs"/>
              </a:rPr>
              <a:t>2</a:t>
            </a:r>
            <a:endParaRPr kumimoji="0" lang="id-ID"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0" name="Resim 5">
            <a:extLst>
              <a:ext uri="{FF2B5EF4-FFF2-40B4-BE49-F238E27FC236}">
                <a16:creationId xmlns:a16="http://schemas.microsoft.com/office/drawing/2014/main" id="{BDEDE4AB-C88D-0A4E-9762-B84687784B4A}"/>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82337" y="80754"/>
            <a:ext cx="679309" cy="67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ikdörtgen 3"/>
          <p:cNvSpPr/>
          <p:nvPr/>
        </p:nvSpPr>
        <p:spPr>
          <a:xfrm>
            <a:off x="334107" y="921571"/>
            <a:ext cx="11523785" cy="923330"/>
          </a:xfrm>
          <a:prstGeom prst="rect">
            <a:avLst/>
          </a:prstGeom>
        </p:spPr>
        <p:txBody>
          <a:bodyPr wrap="square">
            <a:spAutoFit/>
          </a:bodyPr>
          <a:lstStyle/>
          <a:p>
            <a:pPr marL="285750" indent="-285750" algn="just">
              <a:buFont typeface="Wingdings" panose="05000000000000000000" pitchFamily="2" charset="2"/>
              <a:buChar char="Ø"/>
            </a:pPr>
            <a:endParaRPr lang="tr-TR" dirty="0">
              <a:latin typeface="Bookman Old Style" panose="02050604050505020204" pitchFamily="18" charset="0"/>
            </a:endParaRPr>
          </a:p>
          <a:p>
            <a:pPr marL="285750" indent="-285750" algn="just">
              <a:buFont typeface="Wingdings" panose="05000000000000000000" pitchFamily="2" charset="2"/>
              <a:buChar char="Ø"/>
            </a:pPr>
            <a:endParaRPr lang="tr-TR" dirty="0">
              <a:latin typeface="Bookman Old Style" panose="02050604050505020204" pitchFamily="18" charset="0"/>
            </a:endParaRPr>
          </a:p>
          <a:p>
            <a:pPr algn="just"/>
            <a:endParaRPr lang="tr-TR" dirty="0">
              <a:latin typeface="Bookman Old Style" panose="02050604050505020204" pitchFamily="18" charset="0"/>
            </a:endParaRPr>
          </a:p>
        </p:txBody>
      </p:sp>
      <p:sp>
        <p:nvSpPr>
          <p:cNvPr id="3" name="Dikdörtgen 2">
            <a:extLst>
              <a:ext uri="{FF2B5EF4-FFF2-40B4-BE49-F238E27FC236}">
                <a16:creationId xmlns:a16="http://schemas.microsoft.com/office/drawing/2014/main" id="{4A7759AB-ECDC-41C5-9E88-E3D34DA3B9BE}"/>
              </a:ext>
            </a:extLst>
          </p:cNvPr>
          <p:cNvSpPr/>
          <p:nvPr/>
        </p:nvSpPr>
        <p:spPr>
          <a:xfrm>
            <a:off x="278700" y="1014229"/>
            <a:ext cx="4960348" cy="1384995"/>
          </a:xfrm>
          <a:prstGeom prst="rect">
            <a:avLst/>
          </a:prstGeom>
        </p:spPr>
        <p:txBody>
          <a:bodyPr wrap="square">
            <a:spAutoFit/>
          </a:bodyPr>
          <a:lstStyle/>
          <a:p>
            <a:pPr marL="342900" lvl="0" indent="-342900" algn="just" eaLnBrk="0" fontAlgn="base" hangingPunct="0">
              <a:lnSpc>
                <a:spcPct val="200000"/>
              </a:lnSpc>
              <a:spcBef>
                <a:spcPct val="0"/>
              </a:spcBef>
              <a:spcAft>
                <a:spcPct val="0"/>
              </a:spcAft>
              <a:buFont typeface="Wingdings" panose="05000000000000000000" pitchFamily="2" charset="2"/>
              <a:buChar char="v"/>
              <a:defRPr/>
            </a:pPr>
            <a:r>
              <a:rPr lang="tr-TR" sz="1200" dirty="0">
                <a:solidFill>
                  <a:schemeClr val="accent6">
                    <a:lumMod val="50000"/>
                  </a:schemeClr>
                </a:solidFill>
                <a:latin typeface="Bookman Old Style" panose="02050604050505020204" pitchFamily="18" charset="0"/>
                <a:cs typeface="Calibri"/>
                <a:sym typeface="Calibri"/>
              </a:rPr>
              <a:t>Veri giriş ekranı:  Birim faaliyet ve </a:t>
            </a:r>
            <a:r>
              <a:rPr lang="tr-TR" sz="1200" dirty="0" smtClean="0">
                <a:solidFill>
                  <a:schemeClr val="accent6">
                    <a:lumMod val="50000"/>
                  </a:schemeClr>
                </a:solidFill>
                <a:latin typeface="Bookman Old Style" panose="02050604050505020204" pitchFamily="18" charset="0"/>
                <a:cs typeface="Calibri"/>
                <a:sym typeface="Calibri"/>
              </a:rPr>
              <a:t>göstergelerinin </a:t>
            </a:r>
            <a:r>
              <a:rPr lang="tr-TR" sz="1200" dirty="0">
                <a:solidFill>
                  <a:schemeClr val="accent6">
                    <a:lumMod val="50000"/>
                  </a:schemeClr>
                </a:solidFill>
                <a:latin typeface="Bookman Old Style" panose="02050604050505020204" pitchFamily="18" charset="0"/>
                <a:cs typeface="Calibri"/>
                <a:sym typeface="Calibri"/>
              </a:rPr>
              <a:t>tanımlandığı ve veri kayıt işlemlerinin yapıldığı ekrandır. </a:t>
            </a:r>
          </a:p>
          <a:p>
            <a:pPr lvl="0" algn="just" eaLnBrk="0" fontAlgn="base" hangingPunct="0">
              <a:lnSpc>
                <a:spcPct val="200000"/>
              </a:lnSpc>
              <a:spcBef>
                <a:spcPct val="0"/>
              </a:spcBef>
              <a:spcAft>
                <a:spcPct val="0"/>
              </a:spcAft>
              <a:defRPr/>
            </a:pPr>
            <a:endParaRPr lang="tr-TR" dirty="0">
              <a:solidFill>
                <a:schemeClr val="accent6">
                  <a:lumMod val="50000"/>
                </a:schemeClr>
              </a:solidFill>
              <a:latin typeface="Bookman Old Style" panose="02050604050505020204" pitchFamily="18" charset="0"/>
              <a:cs typeface="Calibri"/>
              <a:sym typeface="Calibri"/>
            </a:endParaRPr>
          </a:p>
        </p:txBody>
      </p:sp>
      <p:sp>
        <p:nvSpPr>
          <p:cNvPr id="5" name="Dikdörtgen 4"/>
          <p:cNvSpPr/>
          <p:nvPr/>
        </p:nvSpPr>
        <p:spPr>
          <a:xfrm>
            <a:off x="6329548" y="923495"/>
            <a:ext cx="6118958" cy="459741"/>
          </a:xfrm>
          <a:prstGeom prst="rect">
            <a:avLst/>
          </a:prstGeom>
        </p:spPr>
        <p:txBody>
          <a:bodyPr wrap="square">
            <a:spAutoFit/>
          </a:bodyPr>
          <a:lstStyle/>
          <a:p>
            <a:pPr marL="342900" lvl="0" indent="-342900" algn="just" eaLnBrk="0" fontAlgn="base" hangingPunct="0">
              <a:lnSpc>
                <a:spcPct val="200000"/>
              </a:lnSpc>
              <a:spcBef>
                <a:spcPct val="0"/>
              </a:spcBef>
              <a:spcAft>
                <a:spcPct val="0"/>
              </a:spcAft>
              <a:buFont typeface="Wingdings" panose="05000000000000000000" pitchFamily="2" charset="2"/>
              <a:buChar char="v"/>
              <a:defRPr/>
            </a:pPr>
            <a:r>
              <a:rPr lang="tr-TR" sz="1400" dirty="0">
                <a:solidFill>
                  <a:schemeClr val="accent6">
                    <a:lumMod val="50000"/>
                  </a:schemeClr>
                </a:solidFill>
                <a:latin typeface="Bookman Old Style" panose="02050604050505020204" pitchFamily="18" charset="0"/>
                <a:cs typeface="Calibri"/>
                <a:sym typeface="Calibri"/>
              </a:rPr>
              <a:t>Rapor ekranı: Verilerin ve puanların göründüğü ekrandır.  </a:t>
            </a:r>
          </a:p>
        </p:txBody>
      </p:sp>
      <p:pic>
        <p:nvPicPr>
          <p:cNvPr id="7" name="Resim 6"/>
          <p:cNvPicPr>
            <a:picLocks noChangeAspect="1"/>
          </p:cNvPicPr>
          <p:nvPr/>
        </p:nvPicPr>
        <p:blipFill>
          <a:blip r:embed="rId4" cstate="print"/>
          <a:stretch>
            <a:fillRect/>
          </a:stretch>
        </p:blipFill>
        <p:spPr>
          <a:xfrm>
            <a:off x="6553197" y="1853447"/>
            <a:ext cx="4949192" cy="4466557"/>
          </a:xfrm>
          <a:prstGeom prst="rect">
            <a:avLst/>
          </a:prstGeom>
        </p:spPr>
      </p:pic>
      <p:pic>
        <p:nvPicPr>
          <p:cNvPr id="8" name="Resim 7"/>
          <p:cNvPicPr>
            <a:picLocks noChangeAspect="1"/>
          </p:cNvPicPr>
          <p:nvPr/>
        </p:nvPicPr>
        <p:blipFill>
          <a:blip r:embed="rId5" cstate="print"/>
          <a:stretch>
            <a:fillRect/>
          </a:stretch>
        </p:blipFill>
        <p:spPr>
          <a:xfrm>
            <a:off x="300508" y="2018315"/>
            <a:ext cx="5563081" cy="4293143"/>
          </a:xfrm>
          <a:prstGeom prst="rect">
            <a:avLst/>
          </a:prstGeom>
        </p:spPr>
      </p:pic>
    </p:spTree>
    <p:extLst>
      <p:ext uri="{BB962C8B-B14F-4D97-AF65-F5344CB8AC3E}">
        <p14:creationId xmlns:p14="http://schemas.microsoft.com/office/powerpoint/2010/main" val="342886246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advTm="1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88"/>
          <p:cNvSpPr>
            <a:spLocks/>
          </p:cNvSpPr>
          <p:nvPr/>
        </p:nvSpPr>
        <p:spPr bwMode="auto">
          <a:xfrm rot="10800000" flipH="1" flipV="1">
            <a:off x="0" y="-1"/>
            <a:ext cx="9900138" cy="840815"/>
          </a:xfrm>
          <a:custGeom>
            <a:avLst/>
            <a:gdLst>
              <a:gd name="T0" fmla="*/ 0 w 7496175"/>
              <a:gd name="T1" fmla="*/ 0 h 553106"/>
              <a:gd name="T2" fmla="*/ 7496175 w 7496175"/>
              <a:gd name="T3" fmla="*/ 0 h 553106"/>
              <a:gd name="T4" fmla="*/ 7010403 w 7496175"/>
              <a:gd name="T5" fmla="*/ 546304 h 553106"/>
              <a:gd name="T6" fmla="*/ 0 w 7496175"/>
              <a:gd name="T7" fmla="*/ 546304 h 553106"/>
              <a:gd name="T8" fmla="*/ 0 w 7496175"/>
              <a:gd name="T9" fmla="*/ 0 h 553106"/>
              <a:gd name="T10" fmla="*/ 0 60000 65536"/>
              <a:gd name="T11" fmla="*/ 0 60000 65536"/>
              <a:gd name="T12" fmla="*/ 0 60000 65536"/>
              <a:gd name="T13" fmla="*/ 0 60000 65536"/>
              <a:gd name="T14" fmla="*/ 0 60000 65536"/>
              <a:gd name="T15" fmla="*/ 0 w 7496175"/>
              <a:gd name="T16" fmla="*/ 0 h 553106"/>
              <a:gd name="T17" fmla="*/ 7496175 w 7496175"/>
              <a:gd name="T18" fmla="*/ 553106 h 553106"/>
            </a:gdLst>
            <a:ahLst/>
            <a:cxnLst>
              <a:cxn ang="T10">
                <a:pos x="T0" y="T1"/>
              </a:cxn>
              <a:cxn ang="T11">
                <a:pos x="T2" y="T3"/>
              </a:cxn>
              <a:cxn ang="T12">
                <a:pos x="T4" y="T5"/>
              </a:cxn>
              <a:cxn ang="T13">
                <a:pos x="T6" y="T7"/>
              </a:cxn>
              <a:cxn ang="T14">
                <a:pos x="T8" y="T9"/>
              </a:cxn>
            </a:cxnLst>
            <a:rect l="T15" t="T16" r="T17" b="T18"/>
            <a:pathLst>
              <a:path w="7496175" h="553106">
                <a:moveTo>
                  <a:pt x="0" y="0"/>
                </a:moveTo>
                <a:lnTo>
                  <a:pt x="7496175" y="0"/>
                </a:lnTo>
                <a:lnTo>
                  <a:pt x="7010400" y="553106"/>
                </a:lnTo>
                <a:lnTo>
                  <a:pt x="0" y="553106"/>
                </a:lnTo>
                <a:lnTo>
                  <a:pt x="0" y="0"/>
                </a:lnTo>
                <a:close/>
              </a:path>
            </a:pathLst>
          </a:custGeom>
          <a:solidFill>
            <a:schemeClr val="tx2">
              <a:lumMod val="75000"/>
            </a:schemeClr>
          </a:solidFill>
          <a:ln>
            <a:noFill/>
          </a:ln>
          <a:effectLst/>
          <a:scene3d>
            <a:camera prst="orthographicFront">
              <a:rot lat="0" lon="0" rev="0"/>
            </a:camera>
            <a:lightRig rig="contrasting" dir="t">
              <a:rot lat="0" lon="0" rev="7800000"/>
            </a:lightRig>
          </a:scene3d>
          <a:sp3d>
            <a:bevelT w="139700" h="139700"/>
          </a:sp3d>
        </p:spPr>
        <p:txBody>
          <a:bodyPr lIns="91425" tIns="91425" rIns="91425" bIns="9142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0">
              <a:defRPr/>
            </a:pPr>
            <a:r>
              <a:rPr lang="tr-TR" altLang="tr-TR" sz="2000" dirty="0">
                <a:solidFill>
                  <a:schemeClr val="bg1"/>
                </a:solidFill>
                <a:latin typeface="Bookman Old Style" panose="02050604050505020204" pitchFamily="18" charset="0"/>
              </a:rPr>
              <a:t>	  </a:t>
            </a:r>
            <a:r>
              <a:rPr lang="tr-TR" altLang="tr-TR" sz="3200" dirty="0">
                <a:solidFill>
                  <a:schemeClr val="bg2"/>
                </a:solidFill>
                <a:latin typeface="Bookman Old Style" panose="02050604050505020204" pitchFamily="18" charset="0"/>
              </a:rPr>
              <a:t>PERDİS </a:t>
            </a:r>
            <a:r>
              <a:rPr lang="tr-TR" altLang="tr-TR" sz="3200" dirty="0">
                <a:solidFill>
                  <a:srgbClr val="C00000"/>
                </a:solidFill>
                <a:latin typeface="Bookman Old Style" panose="02050604050505020204" pitchFamily="18" charset="0"/>
              </a:rPr>
              <a:t> </a:t>
            </a:r>
            <a:endParaRPr kumimoji="0" lang="tr-TR" altLang="tr-TR" sz="3200" b="0" i="0" u="none" strike="noStrike" kern="1200" cap="none" spc="0" normalizeH="0" baseline="0" noProof="0" dirty="0">
              <a:ln>
                <a:noFill/>
              </a:ln>
              <a:solidFill>
                <a:srgbClr val="C00000"/>
              </a:solidFill>
              <a:effectLst/>
              <a:uLnTx/>
              <a:uFillTx/>
              <a:latin typeface="Bookman Old Style" panose="02050604050505020204" pitchFamily="18" charset="0"/>
            </a:endParaRPr>
          </a:p>
        </p:txBody>
      </p:sp>
      <p:pic>
        <p:nvPicPr>
          <p:cNvPr id="10" name="Resim 5">
            <a:extLst>
              <a:ext uri="{FF2B5EF4-FFF2-40B4-BE49-F238E27FC236}">
                <a16:creationId xmlns:a16="http://schemas.microsoft.com/office/drawing/2014/main" id="{BDEDE4AB-C88D-0A4E-9762-B84687784B4A}"/>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82337" y="80754"/>
            <a:ext cx="679309" cy="67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rrow: Pentagon 12">
            <a:extLst>
              <a:ext uri="{FF2B5EF4-FFF2-40B4-BE49-F238E27FC236}">
                <a16:creationId xmlns:a16="http://schemas.microsoft.com/office/drawing/2014/main" id="{18562C3D-7CEC-4055-ACE8-23F8974F03D4}"/>
              </a:ext>
            </a:extLst>
          </p:cNvPr>
          <p:cNvSpPr/>
          <p:nvPr/>
        </p:nvSpPr>
        <p:spPr>
          <a:xfrm rot="10800000" flipV="1">
            <a:off x="4318782" y="1"/>
            <a:ext cx="7873216" cy="840813"/>
          </a:xfrm>
          <a:prstGeom prst="homePlate">
            <a:avLst/>
          </a:prstGeom>
          <a:solidFill>
            <a:schemeClr val="tx2">
              <a:lumMod val="75000"/>
            </a:schemeClr>
          </a:solidFill>
          <a:ln w="60325">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200" dirty="0">
                <a:solidFill>
                  <a:prstClr val="white"/>
                </a:solidFill>
                <a:latin typeface="Bookman Old Style" panose="02050604050505020204" pitchFamily="18" charset="0"/>
                <a:cs typeface="Times New Roman" panose="02020603050405020304" pitchFamily="18" charset="0"/>
              </a:rPr>
              <a:t>BAŞLIKLAR</a:t>
            </a:r>
            <a:endParaRPr kumimoji="0" lang="id-ID" sz="2400" b="0" i="0" u="none" strike="noStrike" kern="1200" cap="none" spc="0" normalizeH="0" baseline="0" noProof="0" dirty="0">
              <a:ln>
                <a:noFill/>
              </a:ln>
              <a:solidFill>
                <a:prstClr val="white"/>
              </a:solidFill>
              <a:effectLst/>
              <a:uLnTx/>
              <a:uFillTx/>
              <a:latin typeface="Bookman Old Style" panose="020506040505050202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F7B0FC0B-0B97-4846-B079-4DD374E7D2A2}"/>
              </a:ext>
            </a:extLst>
          </p:cNvPr>
          <p:cNvSpPr/>
          <p:nvPr/>
        </p:nvSpPr>
        <p:spPr>
          <a:xfrm>
            <a:off x="0" y="6602281"/>
            <a:ext cx="12192001" cy="255719"/>
          </a:xfrm>
          <a:prstGeom prst="roundRect">
            <a:avLst>
              <a:gd name="adj" fmla="val 213"/>
            </a:avLst>
          </a:prstGeom>
          <a:solidFill>
            <a:srgbClr val="C00000"/>
          </a:solidFill>
          <a:ln w="12700" cap="flat" cmpd="sng" algn="ctr">
            <a:solidFill>
              <a:schemeClr val="accent6">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350" b="0" i="0" u="none" strike="noStrike" kern="0" cap="none" spc="0" normalizeH="0" baseline="0" noProof="0" dirty="0" smtClean="0">
                <a:ln>
                  <a:noFill/>
                </a:ln>
                <a:solidFill>
                  <a:prstClr val="white"/>
                </a:solidFill>
                <a:effectLst/>
                <a:uLnTx/>
                <a:uFillTx/>
                <a:latin typeface="Calibri" panose="020F0502020204030204"/>
                <a:ea typeface="+mn-ea"/>
                <a:cs typeface="+mn-cs"/>
              </a:rPr>
              <a:t>3</a:t>
            </a:r>
            <a:endParaRPr kumimoji="0" lang="id-ID"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 name="Dikdörtgen 1">
            <a:extLst>
              <a:ext uri="{FF2B5EF4-FFF2-40B4-BE49-F238E27FC236}">
                <a16:creationId xmlns:a16="http://schemas.microsoft.com/office/drawing/2014/main" id="{6572FDB4-6FD3-4A40-91C9-395DE5A7463E}"/>
              </a:ext>
            </a:extLst>
          </p:cNvPr>
          <p:cNvSpPr/>
          <p:nvPr/>
        </p:nvSpPr>
        <p:spPr>
          <a:xfrm>
            <a:off x="351114" y="921571"/>
            <a:ext cx="5644494" cy="562398"/>
          </a:xfrm>
          <a:prstGeom prst="rect">
            <a:avLst/>
          </a:prstGeom>
        </p:spPr>
        <p:txBody>
          <a:bodyPr wrap="none">
            <a:spAutoFit/>
          </a:bodyPr>
          <a:lstStyle/>
          <a:p>
            <a:pPr lvl="0" algn="just" eaLnBrk="0" fontAlgn="base" hangingPunct="0">
              <a:lnSpc>
                <a:spcPct val="200000"/>
              </a:lnSpc>
              <a:spcBef>
                <a:spcPct val="0"/>
              </a:spcBef>
              <a:spcAft>
                <a:spcPct val="0"/>
              </a:spcAft>
              <a:defRPr/>
            </a:pPr>
            <a:r>
              <a:rPr lang="tr-TR" b="1" dirty="0">
                <a:solidFill>
                  <a:schemeClr val="accent6">
                    <a:lumMod val="50000"/>
                  </a:schemeClr>
                </a:solidFill>
                <a:latin typeface="Bookman Old Style" panose="02050604050505020204" pitchFamily="18" charset="0"/>
                <a:cs typeface="Calibri"/>
                <a:sym typeface="Calibri"/>
              </a:rPr>
              <a:t>Veri Giriş Sayfasında hangi başlıklar yer alır?</a:t>
            </a:r>
          </a:p>
        </p:txBody>
      </p:sp>
      <p:pic>
        <p:nvPicPr>
          <p:cNvPr id="9" name="Resim 8">
            <a:extLst>
              <a:ext uri="{FF2B5EF4-FFF2-40B4-BE49-F238E27FC236}">
                <a16:creationId xmlns:a16="http://schemas.microsoft.com/office/drawing/2014/main" id="{2E7FBEFB-33BC-4135-BD1A-EC2F058BEE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991" y="1910281"/>
            <a:ext cx="2832160" cy="4110273"/>
          </a:xfrm>
          <a:prstGeom prst="rect">
            <a:avLst/>
          </a:prstGeom>
        </p:spPr>
      </p:pic>
      <p:sp>
        <p:nvSpPr>
          <p:cNvPr id="12" name="Metin kutusu 11">
            <a:extLst>
              <a:ext uri="{FF2B5EF4-FFF2-40B4-BE49-F238E27FC236}">
                <a16:creationId xmlns:a16="http://schemas.microsoft.com/office/drawing/2014/main" id="{23142CC1-37CD-4D27-A0A0-D41F195CCDE2}"/>
              </a:ext>
            </a:extLst>
          </p:cNvPr>
          <p:cNvSpPr txBox="1"/>
          <p:nvPr/>
        </p:nvSpPr>
        <p:spPr>
          <a:xfrm flipH="1">
            <a:off x="4134209" y="1972617"/>
            <a:ext cx="7186062" cy="2492990"/>
          </a:xfrm>
          <a:prstGeom prst="rect">
            <a:avLst/>
          </a:prstGeom>
          <a:noFill/>
        </p:spPr>
        <p:txBody>
          <a:bodyPr wrap="square" rtlCol="0">
            <a:spAutoFit/>
          </a:bodyPr>
          <a:lstStyle/>
          <a:p>
            <a:pPr marL="171450" indent="-171450">
              <a:buFont typeface="Wingdings" panose="05000000000000000000" pitchFamily="2" charset="2"/>
              <a:buChar char="Ø"/>
            </a:pPr>
            <a:r>
              <a:rPr lang="tr-TR" dirty="0">
                <a:latin typeface="Bookman Old Style" panose="02050604050505020204" pitchFamily="18" charset="0"/>
              </a:rPr>
              <a:t>Veri giriş sayfasında </a:t>
            </a:r>
            <a:r>
              <a:rPr lang="tr-TR" b="1" dirty="0">
                <a:latin typeface="Bookman Old Style" panose="02050604050505020204" pitchFamily="18" charset="0"/>
              </a:rPr>
              <a:t>merkez teşkilatı, taşra teşkilatı, tanımlar ve il çalışma planı </a:t>
            </a:r>
            <a:r>
              <a:rPr lang="tr-TR" dirty="0">
                <a:latin typeface="Bookman Old Style" panose="02050604050505020204" pitchFamily="18" charset="0"/>
              </a:rPr>
              <a:t>ana başlıkları yer almaktadır. </a:t>
            </a:r>
          </a:p>
          <a:p>
            <a:endParaRPr lang="tr-TR" dirty="0">
              <a:latin typeface="Bookman Old Style" panose="02050604050505020204" pitchFamily="18" charset="0"/>
            </a:endParaRPr>
          </a:p>
          <a:p>
            <a:pPr marL="171450" indent="-171450">
              <a:buFont typeface="Wingdings" panose="05000000000000000000" pitchFamily="2" charset="2"/>
              <a:buChar char="Ø"/>
            </a:pPr>
            <a:r>
              <a:rPr lang="tr-TR" dirty="0">
                <a:latin typeface="Bookman Old Style" panose="02050604050505020204" pitchFamily="18" charset="0"/>
              </a:rPr>
              <a:t>Valilik ve kaymakamlıklarımız taşra teşkilatının önündeki ok işaretine tıklayarak ilgili başlıklara ulaşabilecektir. </a:t>
            </a:r>
          </a:p>
          <a:p>
            <a:endParaRPr lang="tr-TR" dirty="0">
              <a:latin typeface="Bookman Old Style" panose="02050604050505020204" pitchFamily="18" charset="0"/>
            </a:endParaRPr>
          </a:p>
          <a:p>
            <a:pPr marL="171450" indent="-171450">
              <a:buFont typeface="Wingdings" panose="05000000000000000000" pitchFamily="2" charset="2"/>
              <a:buChar char="Ø"/>
            </a:pPr>
            <a:r>
              <a:rPr lang="tr-TR" dirty="0">
                <a:latin typeface="Bookman Old Style" panose="02050604050505020204" pitchFamily="18" charset="0"/>
              </a:rPr>
              <a:t>Başlıklar kaymakamlık ve valilikler için ayrı olarak düzenlenmiştir.</a:t>
            </a:r>
          </a:p>
          <a:p>
            <a:pPr marL="171450" indent="-171450">
              <a:buFont typeface="Wingdings" panose="05000000000000000000" pitchFamily="2" charset="2"/>
              <a:buChar char="Ø"/>
            </a:pPr>
            <a:endParaRPr lang="tr-TR" sz="1200" dirty="0">
              <a:latin typeface="Bookman Old Style" panose="02050604050505020204" pitchFamily="18" charset="0"/>
            </a:endParaRPr>
          </a:p>
        </p:txBody>
      </p:sp>
    </p:spTree>
    <p:extLst>
      <p:ext uri="{BB962C8B-B14F-4D97-AF65-F5344CB8AC3E}">
        <p14:creationId xmlns:p14="http://schemas.microsoft.com/office/powerpoint/2010/main" val="1039672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advTm="1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88"/>
          <p:cNvSpPr>
            <a:spLocks/>
          </p:cNvSpPr>
          <p:nvPr/>
        </p:nvSpPr>
        <p:spPr bwMode="auto">
          <a:xfrm rot="10800000" flipH="1" flipV="1">
            <a:off x="0" y="-1"/>
            <a:ext cx="9900138" cy="840815"/>
          </a:xfrm>
          <a:custGeom>
            <a:avLst/>
            <a:gdLst>
              <a:gd name="T0" fmla="*/ 0 w 7496175"/>
              <a:gd name="T1" fmla="*/ 0 h 553106"/>
              <a:gd name="T2" fmla="*/ 7496175 w 7496175"/>
              <a:gd name="T3" fmla="*/ 0 h 553106"/>
              <a:gd name="T4" fmla="*/ 7010403 w 7496175"/>
              <a:gd name="T5" fmla="*/ 546304 h 553106"/>
              <a:gd name="T6" fmla="*/ 0 w 7496175"/>
              <a:gd name="T7" fmla="*/ 546304 h 553106"/>
              <a:gd name="T8" fmla="*/ 0 w 7496175"/>
              <a:gd name="T9" fmla="*/ 0 h 553106"/>
              <a:gd name="T10" fmla="*/ 0 60000 65536"/>
              <a:gd name="T11" fmla="*/ 0 60000 65536"/>
              <a:gd name="T12" fmla="*/ 0 60000 65536"/>
              <a:gd name="T13" fmla="*/ 0 60000 65536"/>
              <a:gd name="T14" fmla="*/ 0 60000 65536"/>
              <a:gd name="T15" fmla="*/ 0 w 7496175"/>
              <a:gd name="T16" fmla="*/ 0 h 553106"/>
              <a:gd name="T17" fmla="*/ 7496175 w 7496175"/>
              <a:gd name="T18" fmla="*/ 553106 h 553106"/>
            </a:gdLst>
            <a:ahLst/>
            <a:cxnLst>
              <a:cxn ang="T10">
                <a:pos x="T0" y="T1"/>
              </a:cxn>
              <a:cxn ang="T11">
                <a:pos x="T2" y="T3"/>
              </a:cxn>
              <a:cxn ang="T12">
                <a:pos x="T4" y="T5"/>
              </a:cxn>
              <a:cxn ang="T13">
                <a:pos x="T6" y="T7"/>
              </a:cxn>
              <a:cxn ang="T14">
                <a:pos x="T8" y="T9"/>
              </a:cxn>
            </a:cxnLst>
            <a:rect l="T15" t="T16" r="T17" b="T18"/>
            <a:pathLst>
              <a:path w="7496175" h="553106">
                <a:moveTo>
                  <a:pt x="0" y="0"/>
                </a:moveTo>
                <a:lnTo>
                  <a:pt x="7496175" y="0"/>
                </a:lnTo>
                <a:lnTo>
                  <a:pt x="7010400" y="553106"/>
                </a:lnTo>
                <a:lnTo>
                  <a:pt x="0" y="553106"/>
                </a:lnTo>
                <a:lnTo>
                  <a:pt x="0" y="0"/>
                </a:lnTo>
                <a:close/>
              </a:path>
            </a:pathLst>
          </a:custGeom>
          <a:solidFill>
            <a:schemeClr val="tx2">
              <a:lumMod val="75000"/>
            </a:schemeClr>
          </a:solidFill>
          <a:ln>
            <a:noFill/>
          </a:ln>
          <a:effectLst/>
          <a:scene3d>
            <a:camera prst="orthographicFront">
              <a:rot lat="0" lon="0" rev="0"/>
            </a:camera>
            <a:lightRig rig="contrasting" dir="t">
              <a:rot lat="0" lon="0" rev="7800000"/>
            </a:lightRig>
          </a:scene3d>
          <a:sp3d>
            <a:bevelT w="139700" h="139700"/>
          </a:sp3d>
        </p:spPr>
        <p:txBody>
          <a:bodyPr lIns="91425" tIns="91425" rIns="91425" bIns="9142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0">
              <a:defRPr/>
            </a:pPr>
            <a:r>
              <a:rPr lang="tr-TR" altLang="tr-TR" sz="2000" dirty="0">
                <a:solidFill>
                  <a:schemeClr val="bg1"/>
                </a:solidFill>
                <a:latin typeface="Bookman Old Style" panose="02050604050505020204" pitchFamily="18" charset="0"/>
              </a:rPr>
              <a:t>	  </a:t>
            </a:r>
            <a:r>
              <a:rPr lang="tr-TR" altLang="tr-TR" sz="3200" dirty="0">
                <a:solidFill>
                  <a:schemeClr val="bg1"/>
                </a:solidFill>
                <a:latin typeface="Bookman Old Style" panose="02050604050505020204" pitchFamily="18" charset="0"/>
              </a:rPr>
              <a:t>2022-</a:t>
            </a:r>
            <a:r>
              <a:rPr lang="tr-TR" altLang="tr-TR" sz="3200" dirty="0">
                <a:solidFill>
                  <a:schemeClr val="bg2"/>
                </a:solidFill>
                <a:latin typeface="Bookman Old Style" panose="02050604050505020204" pitchFamily="18" charset="0"/>
              </a:rPr>
              <a:t>PERDİS </a:t>
            </a:r>
            <a:r>
              <a:rPr lang="tr-TR" altLang="tr-TR" sz="3200" dirty="0">
                <a:solidFill>
                  <a:srgbClr val="C00000"/>
                </a:solidFill>
                <a:latin typeface="Bookman Old Style" panose="02050604050505020204" pitchFamily="18" charset="0"/>
              </a:rPr>
              <a:t> </a:t>
            </a:r>
            <a:endParaRPr kumimoji="0" lang="tr-TR" altLang="tr-TR" sz="3200" b="0" i="0" u="none" strike="noStrike" kern="1200" cap="none" spc="0" normalizeH="0" baseline="0" noProof="0" dirty="0">
              <a:ln>
                <a:noFill/>
              </a:ln>
              <a:solidFill>
                <a:srgbClr val="C00000"/>
              </a:solidFill>
              <a:effectLst/>
              <a:uLnTx/>
              <a:uFillTx/>
              <a:latin typeface="Bookman Old Style" panose="02050604050505020204" pitchFamily="18" charset="0"/>
            </a:endParaRPr>
          </a:p>
        </p:txBody>
      </p:sp>
      <p:pic>
        <p:nvPicPr>
          <p:cNvPr id="10" name="Resim 5">
            <a:extLst>
              <a:ext uri="{FF2B5EF4-FFF2-40B4-BE49-F238E27FC236}">
                <a16:creationId xmlns:a16="http://schemas.microsoft.com/office/drawing/2014/main" id="{BDEDE4AB-C88D-0A4E-9762-B84687784B4A}"/>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82337" y="80754"/>
            <a:ext cx="679309" cy="67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rrow: Pentagon 12">
            <a:extLst>
              <a:ext uri="{FF2B5EF4-FFF2-40B4-BE49-F238E27FC236}">
                <a16:creationId xmlns:a16="http://schemas.microsoft.com/office/drawing/2014/main" id="{18562C3D-7CEC-4055-ACE8-23F8974F03D4}"/>
              </a:ext>
            </a:extLst>
          </p:cNvPr>
          <p:cNvSpPr/>
          <p:nvPr/>
        </p:nvSpPr>
        <p:spPr>
          <a:xfrm rot="10800000" flipV="1">
            <a:off x="5863589" y="1"/>
            <a:ext cx="6328409" cy="840813"/>
          </a:xfrm>
          <a:prstGeom prst="homePlate">
            <a:avLst/>
          </a:prstGeom>
          <a:solidFill>
            <a:schemeClr val="tx2">
              <a:lumMod val="75000"/>
            </a:schemeClr>
          </a:solidFill>
          <a:ln w="60325">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200" dirty="0">
                <a:solidFill>
                  <a:prstClr val="white"/>
                </a:solidFill>
                <a:latin typeface="Bookman Old Style" panose="02050604050505020204" pitchFamily="18" charset="0"/>
                <a:cs typeface="Times New Roman" panose="02020603050405020304" pitchFamily="18" charset="0"/>
              </a:rPr>
              <a:t> BAŞLIK SEÇİMİ</a:t>
            </a:r>
            <a:endParaRPr kumimoji="0" lang="id-ID" sz="2400" b="0" i="0" u="none" strike="noStrike" kern="1200" cap="none" spc="0" normalizeH="0" baseline="0" noProof="0" dirty="0">
              <a:ln>
                <a:noFill/>
              </a:ln>
              <a:solidFill>
                <a:prstClr val="white"/>
              </a:solidFill>
              <a:effectLst/>
              <a:uLnTx/>
              <a:uFillTx/>
              <a:latin typeface="Bookman Old Style" panose="02050604050505020204" pitchFamily="18" charset="0"/>
              <a:cs typeface="Times New Roman" panose="02020603050405020304" pitchFamily="18" charset="0"/>
            </a:endParaRPr>
          </a:p>
        </p:txBody>
      </p:sp>
      <p:sp>
        <p:nvSpPr>
          <p:cNvPr id="13" name="Rectangle: Rounded Corners 6">
            <a:extLst>
              <a:ext uri="{FF2B5EF4-FFF2-40B4-BE49-F238E27FC236}">
                <a16:creationId xmlns:a16="http://schemas.microsoft.com/office/drawing/2014/main" id="{F7B0FC0B-0B97-4846-B079-4DD374E7D2A2}"/>
              </a:ext>
            </a:extLst>
          </p:cNvPr>
          <p:cNvSpPr/>
          <p:nvPr/>
        </p:nvSpPr>
        <p:spPr>
          <a:xfrm>
            <a:off x="0" y="6602281"/>
            <a:ext cx="12192001" cy="255719"/>
          </a:xfrm>
          <a:prstGeom prst="roundRect">
            <a:avLst>
              <a:gd name="adj" fmla="val 213"/>
            </a:avLst>
          </a:prstGeom>
          <a:solidFill>
            <a:srgbClr val="C00000"/>
          </a:solidFill>
          <a:ln w="12700" cap="flat" cmpd="sng" algn="ctr">
            <a:solidFill>
              <a:schemeClr val="accent6">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350" b="0" i="0" u="none" strike="noStrike" kern="0" cap="none" spc="0" normalizeH="0" baseline="0" noProof="0" dirty="0" smtClean="0">
                <a:ln>
                  <a:noFill/>
                </a:ln>
                <a:solidFill>
                  <a:prstClr val="white"/>
                </a:solidFill>
                <a:effectLst/>
                <a:uLnTx/>
                <a:uFillTx/>
                <a:latin typeface="Calibri" panose="020F0502020204030204"/>
                <a:ea typeface="+mn-ea"/>
                <a:cs typeface="+mn-cs"/>
              </a:rPr>
              <a:t>4</a:t>
            </a:r>
            <a:endParaRPr kumimoji="0" lang="id-ID"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4" name="Resim 13">
            <a:extLst>
              <a:ext uri="{FF2B5EF4-FFF2-40B4-BE49-F238E27FC236}">
                <a16:creationId xmlns:a16="http://schemas.microsoft.com/office/drawing/2014/main" id="{255F6BF7-B686-4DF2-9267-43F0785DDA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40815"/>
            <a:ext cx="3464011" cy="5761466"/>
          </a:xfrm>
          <a:prstGeom prst="rect">
            <a:avLst/>
          </a:prstGeom>
        </p:spPr>
      </p:pic>
      <p:sp>
        <p:nvSpPr>
          <p:cNvPr id="2" name="Metin kutusu 1">
            <a:extLst>
              <a:ext uri="{FF2B5EF4-FFF2-40B4-BE49-F238E27FC236}">
                <a16:creationId xmlns:a16="http://schemas.microsoft.com/office/drawing/2014/main" id="{6CBDA85B-8AEA-4142-A9B5-64C894136C64}"/>
              </a:ext>
            </a:extLst>
          </p:cNvPr>
          <p:cNvSpPr txBox="1"/>
          <p:nvPr/>
        </p:nvSpPr>
        <p:spPr>
          <a:xfrm>
            <a:off x="3776353" y="1189902"/>
            <a:ext cx="7920842" cy="4801314"/>
          </a:xfrm>
          <a:prstGeom prst="rect">
            <a:avLst/>
          </a:prstGeom>
          <a:noFill/>
        </p:spPr>
        <p:txBody>
          <a:bodyPr wrap="square" rtlCol="0">
            <a:spAutoFit/>
          </a:bodyPr>
          <a:lstStyle/>
          <a:p>
            <a:r>
              <a:rPr lang="tr-TR" b="1" dirty="0">
                <a:latin typeface="Bookman Old Style" panose="02050604050505020204" pitchFamily="18" charset="0"/>
              </a:rPr>
              <a:t>Veri girişleri hangi başlık için yapılacaksa o başlık seçilmelidir.</a:t>
            </a:r>
          </a:p>
          <a:p>
            <a:endParaRPr lang="tr-TR" b="1" dirty="0">
              <a:latin typeface="Bookman Old Style" panose="02050604050505020204" pitchFamily="18" charset="0"/>
            </a:endParaRPr>
          </a:p>
          <a:p>
            <a:pPr marL="285750" indent="-285750" algn="just">
              <a:buFont typeface="Wingdings" panose="05000000000000000000" pitchFamily="2" charset="2"/>
              <a:buChar char="Ø"/>
            </a:pPr>
            <a:r>
              <a:rPr lang="tr-TR" b="1" dirty="0">
                <a:solidFill>
                  <a:srgbClr val="C00000"/>
                </a:solidFill>
                <a:latin typeface="Bookman Old Style" panose="02050604050505020204" pitchFamily="18" charset="0"/>
              </a:rPr>
              <a:t>Kaymakamlıklar için ana faaliyet skoru, kurumsal kapasite, çalışma planı göstergeleri BAŞKANLIĞIMIZ tarafından tanımlanacaktır. </a:t>
            </a:r>
          </a:p>
          <a:p>
            <a:pPr marL="285750" indent="-285750" algn="just">
              <a:buFont typeface="Wingdings" panose="05000000000000000000" pitchFamily="2" charset="2"/>
              <a:buChar char="Ø"/>
            </a:pPr>
            <a:r>
              <a:rPr lang="tr-TR" b="1" dirty="0">
                <a:latin typeface="Bookman Old Style" panose="02050604050505020204" pitchFamily="18" charset="0"/>
              </a:rPr>
              <a:t>Kaymakamlıklar tarafından yalnızca </a:t>
            </a:r>
            <a:r>
              <a:rPr lang="tr-TR" b="1" dirty="0">
                <a:solidFill>
                  <a:srgbClr val="C00000"/>
                </a:solidFill>
                <a:latin typeface="Bookman Old Style" panose="02050604050505020204" pitchFamily="18" charset="0"/>
              </a:rPr>
              <a:t>makam talimatı </a:t>
            </a:r>
            <a:r>
              <a:rPr lang="tr-TR" b="1" dirty="0">
                <a:latin typeface="Bookman Old Style" panose="02050604050505020204" pitchFamily="18" charset="0"/>
              </a:rPr>
              <a:t>başlıkları </a:t>
            </a:r>
            <a:r>
              <a:rPr lang="tr-TR" b="1" dirty="0" smtClean="0">
                <a:latin typeface="Bookman Old Style" panose="02050604050505020204" pitchFamily="18" charset="0"/>
              </a:rPr>
              <a:t>tanımlanacaktır. </a:t>
            </a:r>
            <a:r>
              <a:rPr lang="tr-TR" b="1" dirty="0">
                <a:latin typeface="Bookman Old Style" panose="02050604050505020204" pitchFamily="18" charset="0"/>
              </a:rPr>
              <a:t>(Valilik birim koordinatörlerinin desteği ile</a:t>
            </a:r>
            <a:r>
              <a:rPr lang="tr-TR" b="1" dirty="0" smtClean="0">
                <a:latin typeface="Bookman Old Style" panose="02050604050505020204" pitchFamily="18" charset="0"/>
              </a:rPr>
              <a:t>) </a:t>
            </a:r>
            <a:endParaRPr lang="tr-TR" b="1" dirty="0">
              <a:latin typeface="Bookman Old Style" panose="02050604050505020204" pitchFamily="18" charset="0"/>
            </a:endParaRPr>
          </a:p>
          <a:p>
            <a:pPr algn="just"/>
            <a:endParaRPr lang="tr-TR" b="1" dirty="0">
              <a:latin typeface="Bookman Old Style" panose="02050604050505020204" pitchFamily="18" charset="0"/>
            </a:endParaRPr>
          </a:p>
          <a:p>
            <a:pPr marL="285750" indent="-285750" algn="just">
              <a:buFont typeface="Wingdings" panose="05000000000000000000" pitchFamily="2" charset="2"/>
              <a:buChar char="Ø"/>
            </a:pPr>
            <a:r>
              <a:rPr lang="tr-TR" b="1" dirty="0">
                <a:solidFill>
                  <a:srgbClr val="C00000"/>
                </a:solidFill>
                <a:latin typeface="Bookman Old Style" panose="02050604050505020204" pitchFamily="18" charset="0"/>
              </a:rPr>
              <a:t>Valilikler için ana faaliyet skoru  ve kurumsal </a:t>
            </a:r>
            <a:r>
              <a:rPr lang="tr-TR" b="1" dirty="0" smtClean="0">
                <a:solidFill>
                  <a:srgbClr val="C00000"/>
                </a:solidFill>
                <a:latin typeface="Bookman Old Style" panose="02050604050505020204" pitchFamily="18" charset="0"/>
              </a:rPr>
              <a:t>kapasite </a:t>
            </a:r>
            <a:r>
              <a:rPr lang="tr-TR" b="1" dirty="0">
                <a:solidFill>
                  <a:srgbClr val="C00000"/>
                </a:solidFill>
                <a:latin typeface="Bookman Old Style" panose="02050604050505020204" pitchFamily="18" charset="0"/>
              </a:rPr>
              <a:t>göstergeleri BAŞKANLIĞIMIZ tarafından tanımlanacaktır. </a:t>
            </a:r>
          </a:p>
          <a:p>
            <a:pPr marL="285750" indent="-285750" algn="just">
              <a:buFont typeface="Wingdings" panose="05000000000000000000" pitchFamily="2" charset="2"/>
              <a:buChar char="Ø"/>
            </a:pPr>
            <a:r>
              <a:rPr lang="tr-TR" b="1" dirty="0">
                <a:latin typeface="Bookman Old Style" panose="02050604050505020204" pitchFamily="18" charset="0"/>
              </a:rPr>
              <a:t>Valilikler tarafından yalnızca </a:t>
            </a:r>
            <a:r>
              <a:rPr lang="tr-TR" b="1" dirty="0">
                <a:solidFill>
                  <a:srgbClr val="C00000"/>
                </a:solidFill>
                <a:latin typeface="Bookman Old Style" panose="02050604050505020204" pitchFamily="18" charset="0"/>
              </a:rPr>
              <a:t>çalışma planı ve makam talimatı </a:t>
            </a:r>
            <a:r>
              <a:rPr lang="tr-TR" b="1" dirty="0">
                <a:latin typeface="Bookman Old Style" panose="02050604050505020204" pitchFamily="18" charset="0"/>
              </a:rPr>
              <a:t>başlıkları tanımlanacaktır. </a:t>
            </a:r>
          </a:p>
          <a:p>
            <a:pPr marL="285750" indent="-285750" algn="just">
              <a:buFont typeface="Wingdings" panose="05000000000000000000" pitchFamily="2" charset="2"/>
              <a:buChar char="Ø"/>
            </a:pPr>
            <a:endParaRPr lang="tr-TR" b="1" dirty="0">
              <a:latin typeface="Bookman Old Style" panose="02050604050505020204" pitchFamily="18" charset="0"/>
            </a:endParaRPr>
          </a:p>
          <a:p>
            <a:pPr marL="285750" indent="-285750" algn="just">
              <a:buFont typeface="Wingdings" panose="05000000000000000000" pitchFamily="2" charset="2"/>
              <a:buChar char="Ø"/>
            </a:pPr>
            <a:r>
              <a:rPr lang="tr-TR" b="1" dirty="0">
                <a:solidFill>
                  <a:srgbClr val="002060"/>
                </a:solidFill>
                <a:latin typeface="Bookman Old Style" panose="02050604050505020204" pitchFamily="18" charset="0"/>
              </a:rPr>
              <a:t>Tanımlanan göstergelere ilişkin veri </a:t>
            </a:r>
            <a:r>
              <a:rPr lang="tr-TR" b="1" dirty="0" smtClean="0">
                <a:solidFill>
                  <a:srgbClr val="002060"/>
                </a:solidFill>
                <a:latin typeface="Bookman Old Style" panose="02050604050505020204" pitchFamily="18" charset="0"/>
              </a:rPr>
              <a:t>girişleri,  </a:t>
            </a:r>
            <a:r>
              <a:rPr lang="tr-TR" b="1" dirty="0">
                <a:solidFill>
                  <a:srgbClr val="002060"/>
                </a:solidFill>
                <a:latin typeface="Bookman Old Style" panose="02050604050505020204" pitchFamily="18" charset="0"/>
              </a:rPr>
              <a:t>ilgili valilik ve  kaymakamlıklar tarafından gerçekleştirilecektir. </a:t>
            </a:r>
          </a:p>
          <a:p>
            <a:endParaRPr lang="tr-TR" b="1" dirty="0">
              <a:latin typeface="Bookman Old Style" panose="02050604050505020204" pitchFamily="18" charset="0"/>
            </a:endParaRPr>
          </a:p>
        </p:txBody>
      </p:sp>
    </p:spTree>
    <p:extLst>
      <p:ext uri="{BB962C8B-B14F-4D97-AF65-F5344CB8AC3E}">
        <p14:creationId xmlns:p14="http://schemas.microsoft.com/office/powerpoint/2010/main" val="76101368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advTm="1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88"/>
          <p:cNvSpPr>
            <a:spLocks/>
          </p:cNvSpPr>
          <p:nvPr/>
        </p:nvSpPr>
        <p:spPr bwMode="auto">
          <a:xfrm rot="10800000" flipH="1" flipV="1">
            <a:off x="0" y="-1"/>
            <a:ext cx="9900138" cy="840815"/>
          </a:xfrm>
          <a:custGeom>
            <a:avLst/>
            <a:gdLst>
              <a:gd name="T0" fmla="*/ 0 w 7496175"/>
              <a:gd name="T1" fmla="*/ 0 h 553106"/>
              <a:gd name="T2" fmla="*/ 7496175 w 7496175"/>
              <a:gd name="T3" fmla="*/ 0 h 553106"/>
              <a:gd name="T4" fmla="*/ 7010403 w 7496175"/>
              <a:gd name="T5" fmla="*/ 546304 h 553106"/>
              <a:gd name="T6" fmla="*/ 0 w 7496175"/>
              <a:gd name="T7" fmla="*/ 546304 h 553106"/>
              <a:gd name="T8" fmla="*/ 0 w 7496175"/>
              <a:gd name="T9" fmla="*/ 0 h 553106"/>
              <a:gd name="T10" fmla="*/ 0 60000 65536"/>
              <a:gd name="T11" fmla="*/ 0 60000 65536"/>
              <a:gd name="T12" fmla="*/ 0 60000 65536"/>
              <a:gd name="T13" fmla="*/ 0 60000 65536"/>
              <a:gd name="T14" fmla="*/ 0 60000 65536"/>
              <a:gd name="T15" fmla="*/ 0 w 7496175"/>
              <a:gd name="T16" fmla="*/ 0 h 553106"/>
              <a:gd name="T17" fmla="*/ 7496175 w 7496175"/>
              <a:gd name="T18" fmla="*/ 553106 h 553106"/>
            </a:gdLst>
            <a:ahLst/>
            <a:cxnLst>
              <a:cxn ang="T10">
                <a:pos x="T0" y="T1"/>
              </a:cxn>
              <a:cxn ang="T11">
                <a:pos x="T2" y="T3"/>
              </a:cxn>
              <a:cxn ang="T12">
                <a:pos x="T4" y="T5"/>
              </a:cxn>
              <a:cxn ang="T13">
                <a:pos x="T6" y="T7"/>
              </a:cxn>
              <a:cxn ang="T14">
                <a:pos x="T8" y="T9"/>
              </a:cxn>
            </a:cxnLst>
            <a:rect l="T15" t="T16" r="T17" b="T18"/>
            <a:pathLst>
              <a:path w="7496175" h="553106">
                <a:moveTo>
                  <a:pt x="0" y="0"/>
                </a:moveTo>
                <a:lnTo>
                  <a:pt x="7496175" y="0"/>
                </a:lnTo>
                <a:lnTo>
                  <a:pt x="7010400" y="553106"/>
                </a:lnTo>
                <a:lnTo>
                  <a:pt x="0" y="553106"/>
                </a:lnTo>
                <a:lnTo>
                  <a:pt x="0" y="0"/>
                </a:lnTo>
                <a:close/>
              </a:path>
            </a:pathLst>
          </a:custGeom>
          <a:solidFill>
            <a:schemeClr val="tx2">
              <a:lumMod val="75000"/>
            </a:schemeClr>
          </a:solidFill>
          <a:ln>
            <a:noFill/>
          </a:ln>
          <a:effectLst/>
          <a:scene3d>
            <a:camera prst="orthographicFront">
              <a:rot lat="0" lon="0" rev="0"/>
            </a:camera>
            <a:lightRig rig="contrasting" dir="t">
              <a:rot lat="0" lon="0" rev="7800000"/>
            </a:lightRig>
          </a:scene3d>
          <a:sp3d>
            <a:bevelT w="139700" h="139700"/>
          </a:sp3d>
        </p:spPr>
        <p:txBody>
          <a:bodyPr lIns="91425" tIns="91425" rIns="91425" bIns="9142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0">
              <a:defRPr/>
            </a:pPr>
            <a:r>
              <a:rPr lang="tr-TR" altLang="tr-TR" sz="2000" dirty="0">
                <a:solidFill>
                  <a:schemeClr val="bg1"/>
                </a:solidFill>
                <a:latin typeface="Bookman Old Style" panose="02050604050505020204" pitchFamily="18" charset="0"/>
              </a:rPr>
              <a:t>	  </a:t>
            </a:r>
            <a:r>
              <a:rPr lang="tr-TR" altLang="tr-TR" sz="3200" dirty="0">
                <a:solidFill>
                  <a:schemeClr val="bg1"/>
                </a:solidFill>
                <a:latin typeface="Bookman Old Style" panose="02050604050505020204" pitchFamily="18" charset="0"/>
              </a:rPr>
              <a:t>2022-</a:t>
            </a:r>
            <a:r>
              <a:rPr lang="tr-TR" altLang="tr-TR" sz="3200" dirty="0">
                <a:solidFill>
                  <a:schemeClr val="bg2"/>
                </a:solidFill>
                <a:latin typeface="Bookman Old Style" panose="02050604050505020204" pitchFamily="18" charset="0"/>
              </a:rPr>
              <a:t>PERDİS </a:t>
            </a:r>
            <a:r>
              <a:rPr lang="tr-TR" altLang="tr-TR" sz="3200" dirty="0">
                <a:solidFill>
                  <a:srgbClr val="C00000"/>
                </a:solidFill>
                <a:latin typeface="Bookman Old Style" panose="02050604050505020204" pitchFamily="18" charset="0"/>
              </a:rPr>
              <a:t> </a:t>
            </a:r>
            <a:endParaRPr kumimoji="0" lang="tr-TR" altLang="tr-TR" sz="3200" b="0" i="0" u="none" strike="noStrike" kern="1200" cap="none" spc="0" normalizeH="0" baseline="0" noProof="0" dirty="0">
              <a:ln>
                <a:noFill/>
              </a:ln>
              <a:solidFill>
                <a:srgbClr val="C00000"/>
              </a:solidFill>
              <a:effectLst/>
              <a:uLnTx/>
              <a:uFillTx/>
              <a:latin typeface="Bookman Old Style" panose="02050604050505020204" pitchFamily="18" charset="0"/>
            </a:endParaRPr>
          </a:p>
        </p:txBody>
      </p:sp>
      <p:pic>
        <p:nvPicPr>
          <p:cNvPr id="10" name="Resim 5">
            <a:extLst>
              <a:ext uri="{FF2B5EF4-FFF2-40B4-BE49-F238E27FC236}">
                <a16:creationId xmlns:a16="http://schemas.microsoft.com/office/drawing/2014/main" id="{BDEDE4AB-C88D-0A4E-9762-B84687784B4A}"/>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82337" y="80754"/>
            <a:ext cx="679309" cy="67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rrow: Pentagon 12">
            <a:extLst>
              <a:ext uri="{FF2B5EF4-FFF2-40B4-BE49-F238E27FC236}">
                <a16:creationId xmlns:a16="http://schemas.microsoft.com/office/drawing/2014/main" id="{18562C3D-7CEC-4055-ACE8-23F8974F03D4}"/>
              </a:ext>
            </a:extLst>
          </p:cNvPr>
          <p:cNvSpPr/>
          <p:nvPr/>
        </p:nvSpPr>
        <p:spPr>
          <a:xfrm rot="10800000" flipV="1">
            <a:off x="5863589" y="1"/>
            <a:ext cx="6328409" cy="840813"/>
          </a:xfrm>
          <a:prstGeom prst="homePlate">
            <a:avLst/>
          </a:prstGeom>
          <a:solidFill>
            <a:schemeClr val="tx2">
              <a:lumMod val="75000"/>
            </a:schemeClr>
          </a:solidFill>
          <a:ln w="60325">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Bookman Old Style" panose="02050604050505020204" pitchFamily="18" charset="0"/>
                <a:cs typeface="Times New Roman" panose="02020603050405020304" pitchFamily="18" charset="0"/>
              </a:rPr>
              <a:t>YENİ GÖSTERGE OLUŞTURMA</a:t>
            </a:r>
            <a:endParaRPr kumimoji="0" lang="id-ID" sz="2400" b="0" i="0" u="none" strike="noStrike" kern="1200" cap="none" spc="0" normalizeH="0" baseline="0" noProof="0" dirty="0">
              <a:ln>
                <a:noFill/>
              </a:ln>
              <a:solidFill>
                <a:prstClr val="white"/>
              </a:solidFill>
              <a:effectLst/>
              <a:uLnTx/>
              <a:uFillTx/>
              <a:latin typeface="Bookman Old Style" panose="020506040505050202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F7B0FC0B-0B97-4846-B079-4DD374E7D2A2}"/>
              </a:ext>
            </a:extLst>
          </p:cNvPr>
          <p:cNvSpPr/>
          <p:nvPr/>
        </p:nvSpPr>
        <p:spPr>
          <a:xfrm>
            <a:off x="0" y="6602281"/>
            <a:ext cx="12192001" cy="255719"/>
          </a:xfrm>
          <a:prstGeom prst="roundRect">
            <a:avLst>
              <a:gd name="adj" fmla="val 213"/>
            </a:avLst>
          </a:prstGeom>
          <a:solidFill>
            <a:srgbClr val="C00000"/>
          </a:solidFill>
          <a:ln w="12700" cap="flat" cmpd="sng" algn="ctr">
            <a:solidFill>
              <a:schemeClr val="accent6">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350" b="0" i="0" u="none" strike="noStrike" kern="0" cap="none" spc="0" normalizeH="0" baseline="0" noProof="0" dirty="0" smtClean="0">
                <a:ln>
                  <a:noFill/>
                </a:ln>
                <a:solidFill>
                  <a:prstClr val="white"/>
                </a:solidFill>
                <a:effectLst/>
                <a:uLnTx/>
                <a:uFillTx/>
                <a:latin typeface="Calibri" panose="020F0502020204030204"/>
                <a:ea typeface="+mn-ea"/>
                <a:cs typeface="+mn-cs"/>
              </a:rPr>
              <a:t>5</a:t>
            </a:r>
            <a:endParaRPr kumimoji="0" lang="id-ID"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3" name="Resim 2">
            <a:extLst>
              <a:ext uri="{FF2B5EF4-FFF2-40B4-BE49-F238E27FC236}">
                <a16:creationId xmlns:a16="http://schemas.microsoft.com/office/drawing/2014/main" id="{4D120D70-1191-4E96-A9E0-41DD94C2AB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891" y="921571"/>
            <a:ext cx="5553850" cy="5761466"/>
          </a:xfrm>
          <a:prstGeom prst="rect">
            <a:avLst/>
          </a:prstGeom>
        </p:spPr>
      </p:pic>
      <p:sp>
        <p:nvSpPr>
          <p:cNvPr id="4" name="Metin kutusu 3">
            <a:extLst>
              <a:ext uri="{FF2B5EF4-FFF2-40B4-BE49-F238E27FC236}">
                <a16:creationId xmlns:a16="http://schemas.microsoft.com/office/drawing/2014/main" id="{78F14A6A-5F7B-4625-BDA0-DE7DEC2ED101}"/>
              </a:ext>
            </a:extLst>
          </p:cNvPr>
          <p:cNvSpPr txBox="1"/>
          <p:nvPr/>
        </p:nvSpPr>
        <p:spPr>
          <a:xfrm>
            <a:off x="5863589" y="3983345"/>
            <a:ext cx="6177520" cy="2031325"/>
          </a:xfrm>
          <a:prstGeom prst="rect">
            <a:avLst/>
          </a:prstGeom>
          <a:noFill/>
        </p:spPr>
        <p:txBody>
          <a:bodyPr wrap="square" rtlCol="0">
            <a:spAutoFit/>
          </a:bodyPr>
          <a:lstStyle/>
          <a:p>
            <a:pPr algn="just"/>
            <a:r>
              <a:rPr lang="tr-TR" dirty="0">
                <a:latin typeface="Bookman Old Style" panose="02050604050505020204" pitchFamily="18" charset="0"/>
              </a:rPr>
              <a:t>Burada örnek olarak Makam Talimatları seçilmiştir</a:t>
            </a:r>
            <a:r>
              <a:rPr lang="tr-TR" dirty="0" smtClean="0">
                <a:latin typeface="Bookman Old Style" panose="02050604050505020204" pitchFamily="18" charset="0"/>
              </a:rPr>
              <a:t>.</a:t>
            </a:r>
          </a:p>
          <a:p>
            <a:pPr algn="just"/>
            <a:endParaRPr lang="tr-TR" dirty="0">
              <a:latin typeface="Bookman Old Style" panose="02050604050505020204" pitchFamily="18" charset="0"/>
            </a:endParaRPr>
          </a:p>
          <a:p>
            <a:pPr algn="just"/>
            <a:r>
              <a:rPr lang="tr-TR" dirty="0">
                <a:latin typeface="Bookman Old Style" panose="02050604050505020204" pitchFamily="18" charset="0"/>
              </a:rPr>
              <a:t>Yeni bir Makam Talimatı eklemek için öncelikle yeni başlık oluşturulur</a:t>
            </a:r>
            <a:r>
              <a:rPr lang="tr-TR" dirty="0" smtClean="0">
                <a:latin typeface="Bookman Old Style" panose="02050604050505020204" pitchFamily="18" charset="0"/>
              </a:rPr>
              <a:t>.</a:t>
            </a:r>
          </a:p>
          <a:p>
            <a:pPr algn="just"/>
            <a:endParaRPr lang="tr-TR" dirty="0">
              <a:latin typeface="Bookman Old Style" panose="02050604050505020204" pitchFamily="18" charset="0"/>
            </a:endParaRPr>
          </a:p>
          <a:p>
            <a:pPr algn="just"/>
            <a:r>
              <a:rPr lang="tr-TR" dirty="0">
                <a:latin typeface="Bookman Old Style" panose="02050604050505020204" pitchFamily="18" charset="0"/>
              </a:rPr>
              <a:t>Yeni başlık butonuna tıklayarak Talimat Detay sayfasına erişilir. </a:t>
            </a:r>
          </a:p>
        </p:txBody>
      </p:sp>
      <p:sp>
        <p:nvSpPr>
          <p:cNvPr id="5" name="Dikdörtgen 4"/>
          <p:cNvSpPr/>
          <p:nvPr/>
        </p:nvSpPr>
        <p:spPr>
          <a:xfrm>
            <a:off x="5945109" y="1021316"/>
            <a:ext cx="6096000" cy="2727029"/>
          </a:xfrm>
          <a:prstGeom prst="rect">
            <a:avLst/>
          </a:prstGeom>
        </p:spPr>
        <p:txBody>
          <a:bodyPr>
            <a:spAutoFit/>
          </a:bodyPr>
          <a:lstStyle/>
          <a:p>
            <a:pPr>
              <a:lnSpc>
                <a:spcPct val="107000"/>
              </a:lnSpc>
              <a:spcAft>
                <a:spcPts val="800"/>
              </a:spcAft>
            </a:pPr>
            <a:r>
              <a:rPr lang="tr-TR" sz="1600" dirty="0">
                <a:latin typeface="Calibri" panose="020F0502020204030204" pitchFamily="34" charset="0"/>
                <a:ea typeface="Calibri" panose="020F0502020204030204" pitchFamily="34" charset="0"/>
                <a:cs typeface="Times New Roman" panose="02020603050405020304" pitchFamily="18" charset="0"/>
              </a:rPr>
              <a:t>Makam talimatları sosyal, kültürel, demografik, sağlık, eğitim, çevre, tarım, istihdam 	vb. alanları ile ilgili olarak ve kurumlar arası özel işbirliği çerçevesinde çözümlenecek kapsamlı konularda </a:t>
            </a:r>
            <a:r>
              <a:rPr lang="tr-TR" sz="1600" i="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İçişleri Bakanlığı üst makamlarınca verilen talimatları </a:t>
            </a:r>
            <a:r>
              <a:rPr lang="tr-TR" sz="1600" i="1" u="sng">
                <a:solidFill>
                  <a:srgbClr val="C00000"/>
                </a:solidFill>
                <a:latin typeface="Calibri" panose="020F0502020204030204" pitchFamily="34" charset="0"/>
                <a:ea typeface="Calibri" panose="020F0502020204030204" pitchFamily="34" charset="0"/>
                <a:cs typeface="Times New Roman" panose="02020603050405020304" pitchFamily="18" charset="0"/>
              </a:rPr>
              <a:t>ve </a:t>
            </a:r>
            <a:r>
              <a:rPr lang="tr-TR" sz="1600" i="1" u="sng"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gönderilen </a:t>
            </a:r>
            <a:r>
              <a:rPr lang="tr-TR" sz="1600" i="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genelgeleri  (deprem, covid-19, kadına yönelik şiddetle mücadele vb.) kapsamaktadır</a:t>
            </a:r>
            <a:r>
              <a:rPr lang="tr-TR" sz="1600" dirty="0">
                <a:latin typeface="Calibri" panose="020F0502020204030204" pitchFamily="34" charset="0"/>
                <a:ea typeface="Calibri" panose="020F0502020204030204" pitchFamily="34" charset="0"/>
                <a:cs typeface="Times New Roman" panose="02020603050405020304" pitchFamily="18" charset="0"/>
              </a:rPr>
              <a:t>. Özel ve gizli niteliğe haiz makam talimatları PERDİS kapsamı 	dışındadır. Makam talimatları sisteme ilgili valilik, kaymakamlık merkez birimi veya 	bağlı kuruluş tarafından tanımlanacak; gelişmeler ve değişiklikler ilgili kurum ve kuruluşlarca aylık olarak takip edilerek sisteme kaydedilecektir.</a:t>
            </a:r>
          </a:p>
        </p:txBody>
      </p:sp>
    </p:spTree>
    <p:extLst>
      <p:ext uri="{BB962C8B-B14F-4D97-AF65-F5344CB8AC3E}">
        <p14:creationId xmlns:p14="http://schemas.microsoft.com/office/powerpoint/2010/main" val="39170561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advTm="1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88"/>
          <p:cNvSpPr>
            <a:spLocks/>
          </p:cNvSpPr>
          <p:nvPr/>
        </p:nvSpPr>
        <p:spPr bwMode="auto">
          <a:xfrm rot="10800000" flipH="1" flipV="1">
            <a:off x="0" y="-1"/>
            <a:ext cx="9900138" cy="840815"/>
          </a:xfrm>
          <a:custGeom>
            <a:avLst/>
            <a:gdLst>
              <a:gd name="T0" fmla="*/ 0 w 7496175"/>
              <a:gd name="T1" fmla="*/ 0 h 553106"/>
              <a:gd name="T2" fmla="*/ 7496175 w 7496175"/>
              <a:gd name="T3" fmla="*/ 0 h 553106"/>
              <a:gd name="T4" fmla="*/ 7010403 w 7496175"/>
              <a:gd name="T5" fmla="*/ 546304 h 553106"/>
              <a:gd name="T6" fmla="*/ 0 w 7496175"/>
              <a:gd name="T7" fmla="*/ 546304 h 553106"/>
              <a:gd name="T8" fmla="*/ 0 w 7496175"/>
              <a:gd name="T9" fmla="*/ 0 h 553106"/>
              <a:gd name="T10" fmla="*/ 0 60000 65536"/>
              <a:gd name="T11" fmla="*/ 0 60000 65536"/>
              <a:gd name="T12" fmla="*/ 0 60000 65536"/>
              <a:gd name="T13" fmla="*/ 0 60000 65536"/>
              <a:gd name="T14" fmla="*/ 0 60000 65536"/>
              <a:gd name="T15" fmla="*/ 0 w 7496175"/>
              <a:gd name="T16" fmla="*/ 0 h 553106"/>
              <a:gd name="T17" fmla="*/ 7496175 w 7496175"/>
              <a:gd name="T18" fmla="*/ 553106 h 553106"/>
            </a:gdLst>
            <a:ahLst/>
            <a:cxnLst>
              <a:cxn ang="T10">
                <a:pos x="T0" y="T1"/>
              </a:cxn>
              <a:cxn ang="T11">
                <a:pos x="T2" y="T3"/>
              </a:cxn>
              <a:cxn ang="T12">
                <a:pos x="T4" y="T5"/>
              </a:cxn>
              <a:cxn ang="T13">
                <a:pos x="T6" y="T7"/>
              </a:cxn>
              <a:cxn ang="T14">
                <a:pos x="T8" y="T9"/>
              </a:cxn>
            </a:cxnLst>
            <a:rect l="T15" t="T16" r="T17" b="T18"/>
            <a:pathLst>
              <a:path w="7496175" h="553106">
                <a:moveTo>
                  <a:pt x="0" y="0"/>
                </a:moveTo>
                <a:lnTo>
                  <a:pt x="7496175" y="0"/>
                </a:lnTo>
                <a:lnTo>
                  <a:pt x="7010400" y="553106"/>
                </a:lnTo>
                <a:lnTo>
                  <a:pt x="0" y="553106"/>
                </a:lnTo>
                <a:lnTo>
                  <a:pt x="0" y="0"/>
                </a:lnTo>
                <a:close/>
              </a:path>
            </a:pathLst>
          </a:custGeom>
          <a:solidFill>
            <a:schemeClr val="tx2">
              <a:lumMod val="75000"/>
            </a:schemeClr>
          </a:solidFill>
          <a:ln>
            <a:noFill/>
          </a:ln>
          <a:effectLst/>
          <a:scene3d>
            <a:camera prst="orthographicFront">
              <a:rot lat="0" lon="0" rev="0"/>
            </a:camera>
            <a:lightRig rig="contrasting" dir="t">
              <a:rot lat="0" lon="0" rev="7800000"/>
            </a:lightRig>
          </a:scene3d>
          <a:sp3d>
            <a:bevelT w="139700" h="139700"/>
          </a:sp3d>
        </p:spPr>
        <p:txBody>
          <a:bodyPr lIns="91425" tIns="91425" rIns="91425" bIns="9142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0">
              <a:defRPr/>
            </a:pPr>
            <a:r>
              <a:rPr lang="tr-TR" altLang="tr-TR" sz="2000" dirty="0">
                <a:solidFill>
                  <a:schemeClr val="bg1"/>
                </a:solidFill>
                <a:latin typeface="Bookman Old Style" panose="02050604050505020204" pitchFamily="18" charset="0"/>
              </a:rPr>
              <a:t>	  </a:t>
            </a:r>
            <a:r>
              <a:rPr lang="tr-TR" altLang="tr-TR" sz="3200" dirty="0">
                <a:solidFill>
                  <a:schemeClr val="bg1"/>
                </a:solidFill>
                <a:latin typeface="Bookman Old Style" panose="02050604050505020204" pitchFamily="18" charset="0"/>
              </a:rPr>
              <a:t>2022-</a:t>
            </a:r>
            <a:r>
              <a:rPr lang="tr-TR" altLang="tr-TR" sz="3200" dirty="0">
                <a:solidFill>
                  <a:schemeClr val="bg2"/>
                </a:solidFill>
                <a:latin typeface="Bookman Old Style" panose="02050604050505020204" pitchFamily="18" charset="0"/>
              </a:rPr>
              <a:t>PERDİS </a:t>
            </a:r>
            <a:r>
              <a:rPr lang="tr-TR" altLang="tr-TR" sz="3200" dirty="0">
                <a:solidFill>
                  <a:srgbClr val="C00000"/>
                </a:solidFill>
                <a:latin typeface="Bookman Old Style" panose="02050604050505020204" pitchFamily="18" charset="0"/>
              </a:rPr>
              <a:t> </a:t>
            </a:r>
            <a:endParaRPr kumimoji="0" lang="tr-TR" altLang="tr-TR" sz="3200" b="0" i="0" u="none" strike="noStrike" kern="1200" cap="none" spc="0" normalizeH="0" baseline="0" noProof="0" dirty="0">
              <a:ln>
                <a:noFill/>
              </a:ln>
              <a:solidFill>
                <a:srgbClr val="C00000"/>
              </a:solidFill>
              <a:effectLst/>
              <a:uLnTx/>
              <a:uFillTx/>
              <a:latin typeface="Bookman Old Style" panose="02050604050505020204" pitchFamily="18" charset="0"/>
            </a:endParaRPr>
          </a:p>
        </p:txBody>
      </p:sp>
      <p:pic>
        <p:nvPicPr>
          <p:cNvPr id="10" name="Resim 5">
            <a:extLst>
              <a:ext uri="{FF2B5EF4-FFF2-40B4-BE49-F238E27FC236}">
                <a16:creationId xmlns:a16="http://schemas.microsoft.com/office/drawing/2014/main" id="{BDEDE4AB-C88D-0A4E-9762-B84687784B4A}"/>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82337" y="80754"/>
            <a:ext cx="679309" cy="67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rrow: Pentagon 12">
            <a:extLst>
              <a:ext uri="{FF2B5EF4-FFF2-40B4-BE49-F238E27FC236}">
                <a16:creationId xmlns:a16="http://schemas.microsoft.com/office/drawing/2014/main" id="{18562C3D-7CEC-4055-ACE8-23F8974F03D4}"/>
              </a:ext>
            </a:extLst>
          </p:cNvPr>
          <p:cNvSpPr/>
          <p:nvPr/>
        </p:nvSpPr>
        <p:spPr>
          <a:xfrm rot="10800000" flipV="1">
            <a:off x="5863589" y="1"/>
            <a:ext cx="6328409" cy="840813"/>
          </a:xfrm>
          <a:prstGeom prst="homePlate">
            <a:avLst/>
          </a:prstGeom>
          <a:solidFill>
            <a:schemeClr val="tx2">
              <a:lumMod val="75000"/>
            </a:schemeClr>
          </a:solidFill>
          <a:ln w="60325">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Bookman Old Style" panose="02050604050505020204" pitchFamily="18" charset="0"/>
                <a:cs typeface="Times New Roman" panose="02020603050405020304" pitchFamily="18" charset="0"/>
              </a:rPr>
              <a:t>GÖSTERGE KAYDI</a:t>
            </a:r>
            <a:endParaRPr kumimoji="0" lang="id-ID" sz="2400" b="0" i="0" u="none" strike="noStrike" kern="1200" cap="none" spc="0" normalizeH="0" baseline="0" noProof="0" dirty="0">
              <a:ln>
                <a:noFill/>
              </a:ln>
              <a:solidFill>
                <a:prstClr val="white"/>
              </a:solidFill>
              <a:effectLst/>
              <a:uLnTx/>
              <a:uFillTx/>
              <a:latin typeface="Bookman Old Style" panose="020506040505050202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F7B0FC0B-0B97-4846-B079-4DD374E7D2A2}"/>
              </a:ext>
            </a:extLst>
          </p:cNvPr>
          <p:cNvSpPr/>
          <p:nvPr/>
        </p:nvSpPr>
        <p:spPr>
          <a:xfrm>
            <a:off x="0" y="6602281"/>
            <a:ext cx="12192001" cy="255719"/>
          </a:xfrm>
          <a:prstGeom prst="roundRect">
            <a:avLst>
              <a:gd name="adj" fmla="val 213"/>
            </a:avLst>
          </a:prstGeom>
          <a:solidFill>
            <a:srgbClr val="C00000"/>
          </a:solidFill>
          <a:ln w="12700" cap="flat" cmpd="sng" algn="ctr">
            <a:solidFill>
              <a:schemeClr val="accent6">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350" b="0" i="0" u="none" strike="noStrike" kern="0" cap="none" spc="0" normalizeH="0" baseline="0" noProof="0" dirty="0" smtClean="0">
                <a:ln>
                  <a:noFill/>
                </a:ln>
                <a:solidFill>
                  <a:prstClr val="white"/>
                </a:solidFill>
                <a:effectLst/>
                <a:uLnTx/>
                <a:uFillTx/>
                <a:latin typeface="Calibri" panose="020F0502020204030204"/>
                <a:ea typeface="+mn-ea"/>
                <a:cs typeface="+mn-cs"/>
              </a:rPr>
              <a:t>6</a:t>
            </a:r>
            <a:endParaRPr kumimoji="0" lang="id-ID"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3" name="Resim 2">
            <a:extLst>
              <a:ext uri="{FF2B5EF4-FFF2-40B4-BE49-F238E27FC236}">
                <a16:creationId xmlns:a16="http://schemas.microsoft.com/office/drawing/2014/main" id="{BCB82ADD-69DF-46BD-84AB-763AAD928F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337" y="990697"/>
            <a:ext cx="8067627" cy="5301461"/>
          </a:xfrm>
          <a:prstGeom prst="rect">
            <a:avLst/>
          </a:prstGeom>
        </p:spPr>
      </p:pic>
      <p:sp>
        <p:nvSpPr>
          <p:cNvPr id="4" name="Metin kutusu 3">
            <a:extLst>
              <a:ext uri="{FF2B5EF4-FFF2-40B4-BE49-F238E27FC236}">
                <a16:creationId xmlns:a16="http://schemas.microsoft.com/office/drawing/2014/main" id="{10F38851-BF2E-4B1A-BB82-B27F4D215BD8}"/>
              </a:ext>
            </a:extLst>
          </p:cNvPr>
          <p:cNvSpPr txBox="1"/>
          <p:nvPr/>
        </p:nvSpPr>
        <p:spPr>
          <a:xfrm>
            <a:off x="8741862" y="1035671"/>
            <a:ext cx="2840253" cy="5355312"/>
          </a:xfrm>
          <a:prstGeom prst="rect">
            <a:avLst/>
          </a:prstGeom>
          <a:noFill/>
        </p:spPr>
        <p:txBody>
          <a:bodyPr wrap="square" rtlCol="0">
            <a:spAutoFit/>
          </a:bodyPr>
          <a:lstStyle/>
          <a:p>
            <a:pPr algn="just"/>
            <a:r>
              <a:rPr lang="tr-TR" dirty="0">
                <a:latin typeface="Bookman Old Style" panose="02050604050505020204" pitchFamily="18" charset="0"/>
              </a:rPr>
              <a:t>Bu sayfada;</a:t>
            </a:r>
          </a:p>
          <a:p>
            <a:pPr marL="285750" indent="-285750" algn="just">
              <a:buFont typeface="Wingdings" panose="05000000000000000000" pitchFamily="2" charset="2"/>
              <a:buChar char="Ø"/>
            </a:pPr>
            <a:r>
              <a:rPr lang="tr-TR" b="1" dirty="0">
                <a:solidFill>
                  <a:srgbClr val="FF0000"/>
                </a:solidFill>
                <a:latin typeface="Bookman Old Style" panose="02050604050505020204" pitchFamily="18" charset="0"/>
              </a:rPr>
              <a:t>T</a:t>
            </a:r>
            <a:r>
              <a:rPr lang="tr-TR" b="1" dirty="0" smtClean="0">
                <a:solidFill>
                  <a:srgbClr val="FF0000"/>
                </a:solidFill>
                <a:latin typeface="Bookman Old Style" panose="02050604050505020204" pitchFamily="18" charset="0"/>
              </a:rPr>
              <a:t>alimatın </a:t>
            </a:r>
            <a:r>
              <a:rPr lang="tr-TR" b="1" dirty="0">
                <a:solidFill>
                  <a:srgbClr val="FF0000"/>
                </a:solidFill>
                <a:latin typeface="Bookman Old Style" panose="02050604050505020204" pitchFamily="18" charset="0"/>
              </a:rPr>
              <a:t>adı</a:t>
            </a:r>
          </a:p>
          <a:p>
            <a:pPr marL="285750" indent="-285750" algn="just">
              <a:buFont typeface="Wingdings" panose="05000000000000000000" pitchFamily="2" charset="2"/>
              <a:buChar char="Ø"/>
            </a:pPr>
            <a:r>
              <a:rPr lang="tr-TR" b="1" dirty="0">
                <a:solidFill>
                  <a:srgbClr val="FF0000"/>
                </a:solidFill>
                <a:latin typeface="Bookman Old Style" panose="02050604050505020204" pitchFamily="18" charset="0"/>
              </a:rPr>
              <a:t>B</a:t>
            </a:r>
            <a:r>
              <a:rPr lang="tr-TR" b="1" dirty="0" smtClean="0">
                <a:solidFill>
                  <a:srgbClr val="FF0000"/>
                </a:solidFill>
                <a:latin typeface="Bookman Old Style" panose="02050604050505020204" pitchFamily="18" charset="0"/>
              </a:rPr>
              <a:t>aşlangıç </a:t>
            </a:r>
            <a:r>
              <a:rPr lang="tr-TR" b="1" dirty="0">
                <a:solidFill>
                  <a:srgbClr val="FF0000"/>
                </a:solidFill>
                <a:latin typeface="Bookman Old Style" panose="02050604050505020204" pitchFamily="18" charset="0"/>
              </a:rPr>
              <a:t>tarihi,</a:t>
            </a:r>
          </a:p>
          <a:p>
            <a:pPr marL="285750" indent="-285750" algn="just">
              <a:buFont typeface="Wingdings" panose="05000000000000000000" pitchFamily="2" charset="2"/>
              <a:buChar char="Ø"/>
            </a:pPr>
            <a:r>
              <a:rPr lang="tr-TR" b="1" dirty="0">
                <a:solidFill>
                  <a:srgbClr val="FF0000"/>
                </a:solidFill>
                <a:latin typeface="Bookman Old Style" panose="02050604050505020204" pitchFamily="18" charset="0"/>
              </a:rPr>
              <a:t>D</a:t>
            </a:r>
            <a:r>
              <a:rPr lang="tr-TR" b="1" dirty="0" smtClean="0">
                <a:solidFill>
                  <a:srgbClr val="FF0000"/>
                </a:solidFill>
                <a:latin typeface="Bookman Old Style" panose="02050604050505020204" pitchFamily="18" charset="0"/>
              </a:rPr>
              <a:t>eğer </a:t>
            </a:r>
            <a:r>
              <a:rPr lang="tr-TR" b="1" dirty="0">
                <a:solidFill>
                  <a:srgbClr val="FF0000"/>
                </a:solidFill>
                <a:latin typeface="Bookman Old Style" panose="02050604050505020204" pitchFamily="18" charset="0"/>
              </a:rPr>
              <a:t>tipi, </a:t>
            </a:r>
          </a:p>
          <a:p>
            <a:pPr marL="285750" indent="-285750" algn="just">
              <a:buFont typeface="Wingdings" panose="05000000000000000000" pitchFamily="2" charset="2"/>
              <a:buChar char="Ø"/>
            </a:pPr>
            <a:r>
              <a:rPr lang="tr-TR" b="1" dirty="0">
                <a:solidFill>
                  <a:srgbClr val="FF0000"/>
                </a:solidFill>
                <a:latin typeface="Bookman Old Style" panose="02050604050505020204" pitchFamily="18" charset="0"/>
              </a:rPr>
              <a:t>Y</a:t>
            </a:r>
            <a:r>
              <a:rPr lang="tr-TR" b="1" dirty="0" smtClean="0">
                <a:solidFill>
                  <a:srgbClr val="FF0000"/>
                </a:solidFill>
                <a:latin typeface="Bookman Old Style" panose="02050604050505020204" pitchFamily="18" charset="0"/>
              </a:rPr>
              <a:t>önelimi</a:t>
            </a:r>
            <a:r>
              <a:rPr lang="tr-TR" b="1" dirty="0">
                <a:solidFill>
                  <a:srgbClr val="FF0000"/>
                </a:solidFill>
                <a:latin typeface="Bookman Old Style" panose="02050604050505020204" pitchFamily="18" charset="0"/>
              </a:rPr>
              <a:t>, </a:t>
            </a:r>
          </a:p>
          <a:p>
            <a:pPr marL="285750" indent="-285750" algn="just">
              <a:buFont typeface="Wingdings" panose="05000000000000000000" pitchFamily="2" charset="2"/>
              <a:buChar char="Ø"/>
            </a:pPr>
            <a:r>
              <a:rPr lang="tr-TR" b="1" dirty="0">
                <a:solidFill>
                  <a:srgbClr val="FF0000"/>
                </a:solidFill>
                <a:latin typeface="Bookman Old Style" panose="02050604050505020204" pitchFamily="18" charset="0"/>
              </a:rPr>
              <a:t>V</a:t>
            </a:r>
            <a:r>
              <a:rPr lang="tr-TR" b="1" dirty="0" smtClean="0">
                <a:solidFill>
                  <a:srgbClr val="FF0000"/>
                </a:solidFill>
                <a:latin typeface="Bookman Old Style" panose="02050604050505020204" pitchFamily="18" charset="0"/>
              </a:rPr>
              <a:t>eri </a:t>
            </a:r>
            <a:r>
              <a:rPr lang="tr-TR" b="1" dirty="0">
                <a:solidFill>
                  <a:srgbClr val="FF0000"/>
                </a:solidFill>
                <a:latin typeface="Bookman Old Style" panose="02050604050505020204" pitchFamily="18" charset="0"/>
              </a:rPr>
              <a:t>tipi, </a:t>
            </a:r>
          </a:p>
          <a:p>
            <a:pPr marL="285750" indent="-285750" algn="just">
              <a:buFont typeface="Wingdings" panose="05000000000000000000" pitchFamily="2" charset="2"/>
              <a:buChar char="Ø"/>
            </a:pPr>
            <a:r>
              <a:rPr lang="tr-TR" b="1" dirty="0">
                <a:solidFill>
                  <a:srgbClr val="FF0000"/>
                </a:solidFill>
                <a:latin typeface="Bookman Old Style" panose="02050604050505020204" pitchFamily="18" charset="0"/>
              </a:rPr>
              <a:t>T</a:t>
            </a:r>
            <a:r>
              <a:rPr lang="tr-TR" b="1" dirty="0" smtClean="0">
                <a:solidFill>
                  <a:srgbClr val="FF0000"/>
                </a:solidFill>
                <a:latin typeface="Bookman Old Style" panose="02050604050505020204" pitchFamily="18" charset="0"/>
              </a:rPr>
              <a:t>alimatı </a:t>
            </a:r>
            <a:r>
              <a:rPr lang="tr-TR" b="1" dirty="0">
                <a:solidFill>
                  <a:srgbClr val="FF0000"/>
                </a:solidFill>
                <a:latin typeface="Bookman Old Style" panose="02050604050505020204" pitchFamily="18" charset="0"/>
              </a:rPr>
              <a:t>veren </a:t>
            </a:r>
          </a:p>
          <a:p>
            <a:pPr marL="285750" indent="-285750" algn="just">
              <a:buFont typeface="Wingdings" panose="05000000000000000000" pitchFamily="2" charset="2"/>
              <a:buChar char="Ø"/>
            </a:pPr>
            <a:r>
              <a:rPr lang="tr-TR" b="1" dirty="0">
                <a:solidFill>
                  <a:srgbClr val="FF0000"/>
                </a:solidFill>
                <a:latin typeface="Bookman Old Style" panose="02050604050505020204" pitchFamily="18" charset="0"/>
              </a:rPr>
              <a:t>B</a:t>
            </a:r>
            <a:r>
              <a:rPr lang="tr-TR" b="1" dirty="0" smtClean="0">
                <a:solidFill>
                  <a:srgbClr val="FF0000"/>
                </a:solidFill>
                <a:latin typeface="Bookman Old Style" panose="02050604050505020204" pitchFamily="18" charset="0"/>
              </a:rPr>
              <a:t>itiş </a:t>
            </a:r>
            <a:r>
              <a:rPr lang="tr-TR" b="1" dirty="0">
                <a:solidFill>
                  <a:srgbClr val="FF0000"/>
                </a:solidFill>
                <a:latin typeface="Bookman Old Style" panose="02050604050505020204" pitchFamily="18" charset="0"/>
              </a:rPr>
              <a:t>tarihi </a:t>
            </a:r>
          </a:p>
          <a:p>
            <a:r>
              <a:rPr lang="tr-TR" dirty="0">
                <a:latin typeface="Bookman Old Style" panose="02050604050505020204" pitchFamily="18" charset="0"/>
              </a:rPr>
              <a:t>alanları doldurularak güncelle butonuna tıklanır</a:t>
            </a:r>
            <a:r>
              <a:rPr lang="tr-TR" dirty="0" smtClean="0">
                <a:latin typeface="Bookman Old Style" panose="02050604050505020204" pitchFamily="18" charset="0"/>
              </a:rPr>
              <a:t>. </a:t>
            </a:r>
            <a:endParaRPr lang="tr-TR" dirty="0">
              <a:latin typeface="Bookman Old Style" panose="02050604050505020204" pitchFamily="18" charset="0"/>
            </a:endParaRPr>
          </a:p>
          <a:p>
            <a:pPr algn="just">
              <a:buFont typeface="Wingdings" pitchFamily="2" charset="2"/>
              <a:buChar char="Ø"/>
            </a:pPr>
            <a:r>
              <a:rPr lang="tr-TR" b="1" dirty="0" smtClean="0">
                <a:solidFill>
                  <a:srgbClr val="FF0000"/>
                </a:solidFill>
                <a:latin typeface="Bookman Old Style" panose="02050604050505020204" pitchFamily="18" charset="0"/>
              </a:rPr>
              <a:t> Açıklama</a:t>
            </a:r>
            <a:r>
              <a:rPr lang="tr-TR" b="1" dirty="0">
                <a:solidFill>
                  <a:srgbClr val="FF0000"/>
                </a:solidFill>
                <a:latin typeface="Bookman Old Style" panose="02050604050505020204" pitchFamily="18" charset="0"/>
              </a:rPr>
              <a:t>, </a:t>
            </a:r>
            <a:endParaRPr lang="tr-TR" b="1" dirty="0" smtClean="0">
              <a:solidFill>
                <a:srgbClr val="FF0000"/>
              </a:solidFill>
              <a:latin typeface="Bookman Old Style" panose="02050604050505020204" pitchFamily="18" charset="0"/>
            </a:endParaRPr>
          </a:p>
          <a:p>
            <a:pPr algn="just">
              <a:buFont typeface="Wingdings" pitchFamily="2" charset="2"/>
              <a:buChar char="Ø"/>
            </a:pPr>
            <a:r>
              <a:rPr lang="tr-TR" b="1" dirty="0" smtClean="0">
                <a:solidFill>
                  <a:srgbClr val="FF0000"/>
                </a:solidFill>
                <a:latin typeface="Bookman Old Style" panose="02050604050505020204" pitchFamily="18" charset="0"/>
              </a:rPr>
              <a:t> Sorumlu birim,</a:t>
            </a:r>
          </a:p>
          <a:p>
            <a:pPr algn="just">
              <a:buFont typeface="Wingdings" pitchFamily="2" charset="2"/>
              <a:buChar char="Ø"/>
            </a:pPr>
            <a:r>
              <a:rPr lang="tr-TR" b="1" dirty="0" smtClean="0">
                <a:solidFill>
                  <a:srgbClr val="FF0000"/>
                </a:solidFill>
                <a:latin typeface="Bookman Old Style" panose="02050604050505020204" pitchFamily="18" charset="0"/>
              </a:rPr>
              <a:t> Sorumlu</a:t>
            </a:r>
            <a:r>
              <a:rPr lang="tr-TR" b="1" dirty="0">
                <a:solidFill>
                  <a:srgbClr val="FF0000"/>
                </a:solidFill>
                <a:latin typeface="Bookman Old Style" panose="02050604050505020204" pitchFamily="18" charset="0"/>
              </a:rPr>
              <a:t>, </a:t>
            </a:r>
            <a:endParaRPr lang="tr-TR" b="1" dirty="0" smtClean="0">
              <a:solidFill>
                <a:srgbClr val="FF0000"/>
              </a:solidFill>
              <a:latin typeface="Bookman Old Style" panose="02050604050505020204" pitchFamily="18" charset="0"/>
            </a:endParaRPr>
          </a:p>
          <a:p>
            <a:pPr algn="just">
              <a:buFont typeface="Wingdings" pitchFamily="2" charset="2"/>
              <a:buChar char="Ø"/>
            </a:pPr>
            <a:r>
              <a:rPr lang="tr-TR" b="1" dirty="0" smtClean="0">
                <a:solidFill>
                  <a:srgbClr val="FF0000"/>
                </a:solidFill>
                <a:latin typeface="Bookman Old Style" panose="02050604050505020204" pitchFamily="18" charset="0"/>
              </a:rPr>
              <a:t> Sıra no</a:t>
            </a:r>
          </a:p>
          <a:p>
            <a:pPr>
              <a:buFont typeface="Wingdings" pitchFamily="2" charset="2"/>
              <a:buChar char="Ø"/>
            </a:pPr>
            <a:r>
              <a:rPr lang="tr-TR" b="1" dirty="0" smtClean="0">
                <a:solidFill>
                  <a:srgbClr val="FF0000"/>
                </a:solidFill>
                <a:latin typeface="Bookman Old Style" panose="02050604050505020204" pitchFamily="18" charset="0"/>
              </a:rPr>
              <a:t> Talimatı </a:t>
            </a:r>
            <a:r>
              <a:rPr lang="tr-TR" b="1" dirty="0">
                <a:solidFill>
                  <a:srgbClr val="FF0000"/>
                </a:solidFill>
                <a:latin typeface="Bookman Old Style" panose="02050604050505020204" pitchFamily="18" charset="0"/>
              </a:rPr>
              <a:t>alan </a:t>
            </a:r>
            <a:r>
              <a:rPr lang="tr-TR" dirty="0">
                <a:latin typeface="Bookman Old Style" panose="02050604050505020204" pitchFamily="18" charset="0"/>
              </a:rPr>
              <a:t>bölümlerine herhangi bir veri girişi yapılmayacaktır.</a:t>
            </a:r>
          </a:p>
        </p:txBody>
      </p:sp>
    </p:spTree>
    <p:extLst>
      <p:ext uri="{BB962C8B-B14F-4D97-AF65-F5344CB8AC3E}">
        <p14:creationId xmlns:p14="http://schemas.microsoft.com/office/powerpoint/2010/main" val="39328630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advTm="1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88"/>
          <p:cNvSpPr>
            <a:spLocks/>
          </p:cNvSpPr>
          <p:nvPr/>
        </p:nvSpPr>
        <p:spPr bwMode="auto">
          <a:xfrm rot="10800000" flipH="1" flipV="1">
            <a:off x="0" y="-1"/>
            <a:ext cx="9900138" cy="840815"/>
          </a:xfrm>
          <a:custGeom>
            <a:avLst/>
            <a:gdLst>
              <a:gd name="T0" fmla="*/ 0 w 7496175"/>
              <a:gd name="T1" fmla="*/ 0 h 553106"/>
              <a:gd name="T2" fmla="*/ 7496175 w 7496175"/>
              <a:gd name="T3" fmla="*/ 0 h 553106"/>
              <a:gd name="T4" fmla="*/ 7010403 w 7496175"/>
              <a:gd name="T5" fmla="*/ 546304 h 553106"/>
              <a:gd name="T6" fmla="*/ 0 w 7496175"/>
              <a:gd name="T7" fmla="*/ 546304 h 553106"/>
              <a:gd name="T8" fmla="*/ 0 w 7496175"/>
              <a:gd name="T9" fmla="*/ 0 h 553106"/>
              <a:gd name="T10" fmla="*/ 0 60000 65536"/>
              <a:gd name="T11" fmla="*/ 0 60000 65536"/>
              <a:gd name="T12" fmla="*/ 0 60000 65536"/>
              <a:gd name="T13" fmla="*/ 0 60000 65536"/>
              <a:gd name="T14" fmla="*/ 0 60000 65536"/>
              <a:gd name="T15" fmla="*/ 0 w 7496175"/>
              <a:gd name="T16" fmla="*/ 0 h 553106"/>
              <a:gd name="T17" fmla="*/ 7496175 w 7496175"/>
              <a:gd name="T18" fmla="*/ 553106 h 553106"/>
            </a:gdLst>
            <a:ahLst/>
            <a:cxnLst>
              <a:cxn ang="T10">
                <a:pos x="T0" y="T1"/>
              </a:cxn>
              <a:cxn ang="T11">
                <a:pos x="T2" y="T3"/>
              </a:cxn>
              <a:cxn ang="T12">
                <a:pos x="T4" y="T5"/>
              </a:cxn>
              <a:cxn ang="T13">
                <a:pos x="T6" y="T7"/>
              </a:cxn>
              <a:cxn ang="T14">
                <a:pos x="T8" y="T9"/>
              </a:cxn>
            </a:cxnLst>
            <a:rect l="T15" t="T16" r="T17" b="T18"/>
            <a:pathLst>
              <a:path w="7496175" h="553106">
                <a:moveTo>
                  <a:pt x="0" y="0"/>
                </a:moveTo>
                <a:lnTo>
                  <a:pt x="7496175" y="0"/>
                </a:lnTo>
                <a:lnTo>
                  <a:pt x="7010400" y="553106"/>
                </a:lnTo>
                <a:lnTo>
                  <a:pt x="0" y="553106"/>
                </a:lnTo>
                <a:lnTo>
                  <a:pt x="0" y="0"/>
                </a:lnTo>
                <a:close/>
              </a:path>
            </a:pathLst>
          </a:custGeom>
          <a:solidFill>
            <a:schemeClr val="tx2">
              <a:lumMod val="75000"/>
            </a:schemeClr>
          </a:solidFill>
          <a:ln>
            <a:noFill/>
          </a:ln>
          <a:effectLst/>
          <a:scene3d>
            <a:camera prst="orthographicFront">
              <a:rot lat="0" lon="0" rev="0"/>
            </a:camera>
            <a:lightRig rig="contrasting" dir="t">
              <a:rot lat="0" lon="0" rev="7800000"/>
            </a:lightRig>
          </a:scene3d>
          <a:sp3d>
            <a:bevelT w="139700" h="139700"/>
          </a:sp3d>
        </p:spPr>
        <p:txBody>
          <a:bodyPr lIns="91425" tIns="91425" rIns="91425" bIns="9142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0">
              <a:defRPr/>
            </a:pPr>
            <a:r>
              <a:rPr lang="tr-TR" altLang="tr-TR" sz="2000" dirty="0">
                <a:solidFill>
                  <a:schemeClr val="bg1"/>
                </a:solidFill>
                <a:latin typeface="Bookman Old Style" panose="02050604050505020204" pitchFamily="18" charset="0"/>
              </a:rPr>
              <a:t>	  </a:t>
            </a:r>
            <a:r>
              <a:rPr lang="tr-TR" altLang="tr-TR" sz="3200" dirty="0">
                <a:solidFill>
                  <a:schemeClr val="bg1"/>
                </a:solidFill>
                <a:latin typeface="Bookman Old Style" panose="02050604050505020204" pitchFamily="18" charset="0"/>
              </a:rPr>
              <a:t>2022-</a:t>
            </a:r>
            <a:r>
              <a:rPr lang="tr-TR" altLang="tr-TR" sz="3200" dirty="0">
                <a:solidFill>
                  <a:schemeClr val="bg2"/>
                </a:solidFill>
                <a:latin typeface="Bookman Old Style" panose="02050604050505020204" pitchFamily="18" charset="0"/>
              </a:rPr>
              <a:t>PERDİS </a:t>
            </a:r>
            <a:r>
              <a:rPr lang="tr-TR" altLang="tr-TR" sz="3200" dirty="0">
                <a:solidFill>
                  <a:srgbClr val="C00000"/>
                </a:solidFill>
                <a:latin typeface="Bookman Old Style" panose="02050604050505020204" pitchFamily="18" charset="0"/>
              </a:rPr>
              <a:t> </a:t>
            </a:r>
            <a:endParaRPr kumimoji="0" lang="tr-TR" altLang="tr-TR" sz="3200" b="0" i="0" u="none" strike="noStrike" kern="1200" cap="none" spc="0" normalizeH="0" baseline="0" noProof="0" dirty="0">
              <a:ln>
                <a:noFill/>
              </a:ln>
              <a:solidFill>
                <a:srgbClr val="C00000"/>
              </a:solidFill>
              <a:effectLst/>
              <a:uLnTx/>
              <a:uFillTx/>
              <a:latin typeface="Bookman Old Style" panose="02050604050505020204" pitchFamily="18" charset="0"/>
            </a:endParaRPr>
          </a:p>
        </p:txBody>
      </p:sp>
      <p:pic>
        <p:nvPicPr>
          <p:cNvPr id="10" name="Resim 5">
            <a:extLst>
              <a:ext uri="{FF2B5EF4-FFF2-40B4-BE49-F238E27FC236}">
                <a16:creationId xmlns:a16="http://schemas.microsoft.com/office/drawing/2014/main" id="{BDEDE4AB-C88D-0A4E-9762-B84687784B4A}"/>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82337" y="80754"/>
            <a:ext cx="679309" cy="67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rrow: Pentagon 12">
            <a:extLst>
              <a:ext uri="{FF2B5EF4-FFF2-40B4-BE49-F238E27FC236}">
                <a16:creationId xmlns:a16="http://schemas.microsoft.com/office/drawing/2014/main" id="{18562C3D-7CEC-4055-ACE8-23F8974F03D4}"/>
              </a:ext>
            </a:extLst>
          </p:cNvPr>
          <p:cNvSpPr/>
          <p:nvPr/>
        </p:nvSpPr>
        <p:spPr>
          <a:xfrm rot="10800000" flipV="1">
            <a:off x="5863589" y="1"/>
            <a:ext cx="6328409" cy="840813"/>
          </a:xfrm>
          <a:prstGeom prst="homePlate">
            <a:avLst/>
          </a:prstGeom>
          <a:solidFill>
            <a:schemeClr val="tx2">
              <a:lumMod val="75000"/>
            </a:schemeClr>
          </a:solidFill>
          <a:ln w="60325">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400" dirty="0">
                <a:solidFill>
                  <a:prstClr val="white"/>
                </a:solidFill>
                <a:latin typeface="Bookman Old Style" panose="02050604050505020204" pitchFamily="18" charset="0"/>
                <a:cs typeface="Times New Roman" panose="02020603050405020304" pitchFamily="18" charset="0"/>
              </a:rPr>
              <a:t>GÖSTERGE KAYDI</a:t>
            </a:r>
            <a:endParaRPr kumimoji="0" lang="id-ID" sz="2400" b="0" i="0" u="none" strike="noStrike" kern="1200" cap="none" spc="0" normalizeH="0" baseline="0" noProof="0" dirty="0">
              <a:ln>
                <a:noFill/>
              </a:ln>
              <a:solidFill>
                <a:prstClr val="white"/>
              </a:solidFill>
              <a:effectLst/>
              <a:uLnTx/>
              <a:uFillTx/>
              <a:latin typeface="Bookman Old Style" panose="020506040505050202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F7B0FC0B-0B97-4846-B079-4DD374E7D2A2}"/>
              </a:ext>
            </a:extLst>
          </p:cNvPr>
          <p:cNvSpPr/>
          <p:nvPr/>
        </p:nvSpPr>
        <p:spPr>
          <a:xfrm>
            <a:off x="0" y="6602281"/>
            <a:ext cx="12192001" cy="255719"/>
          </a:xfrm>
          <a:prstGeom prst="roundRect">
            <a:avLst>
              <a:gd name="adj" fmla="val 213"/>
            </a:avLst>
          </a:prstGeom>
          <a:solidFill>
            <a:srgbClr val="C00000"/>
          </a:solidFill>
          <a:ln w="12700" cap="flat" cmpd="sng" algn="ctr">
            <a:solidFill>
              <a:schemeClr val="accent6">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350" b="0" i="0" u="none" strike="noStrike" kern="0" cap="none" spc="0" normalizeH="0" baseline="0" noProof="0" dirty="0" smtClean="0">
                <a:ln>
                  <a:noFill/>
                </a:ln>
                <a:solidFill>
                  <a:prstClr val="white"/>
                </a:solidFill>
                <a:effectLst/>
                <a:uLnTx/>
                <a:uFillTx/>
                <a:latin typeface="Calibri" panose="020F0502020204030204"/>
                <a:ea typeface="+mn-ea"/>
                <a:cs typeface="+mn-cs"/>
              </a:rPr>
              <a:t>7</a:t>
            </a:r>
            <a:endParaRPr kumimoji="0" lang="id-ID"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 name="Metin kutusu 1">
            <a:extLst>
              <a:ext uri="{FF2B5EF4-FFF2-40B4-BE49-F238E27FC236}">
                <a16:creationId xmlns:a16="http://schemas.microsoft.com/office/drawing/2014/main" id="{64A057A4-5201-4CCD-A483-B830E4961188}"/>
              </a:ext>
            </a:extLst>
          </p:cNvPr>
          <p:cNvSpPr txBox="1"/>
          <p:nvPr/>
        </p:nvSpPr>
        <p:spPr>
          <a:xfrm>
            <a:off x="316871" y="1113577"/>
            <a:ext cx="11217244" cy="3892732"/>
          </a:xfrm>
          <a:prstGeom prst="rect">
            <a:avLst/>
          </a:prstGeom>
          <a:noFill/>
        </p:spPr>
        <p:txBody>
          <a:bodyPr wrap="square" rtlCol="0">
            <a:spAutoFit/>
          </a:bodyPr>
          <a:lstStyle/>
          <a:p>
            <a:pPr algn="just">
              <a:lnSpc>
                <a:spcPct val="200000"/>
              </a:lnSpc>
            </a:pPr>
            <a:r>
              <a:rPr lang="tr-TR" b="1" dirty="0">
                <a:latin typeface="Bookman Old Style" panose="02050604050505020204" pitchFamily="18" charset="0"/>
              </a:rPr>
              <a:t>Değer Tipi: </a:t>
            </a:r>
            <a:r>
              <a:rPr lang="tr-TR" dirty="0">
                <a:latin typeface="Bookman Old Style" panose="02050604050505020204" pitchFamily="18" charset="0"/>
              </a:rPr>
              <a:t>Sayı </a:t>
            </a:r>
          </a:p>
          <a:p>
            <a:pPr algn="just">
              <a:lnSpc>
                <a:spcPct val="200000"/>
              </a:lnSpc>
            </a:pPr>
            <a:r>
              <a:rPr lang="tr-TR" b="1" dirty="0">
                <a:latin typeface="Bookman Old Style" panose="02050604050505020204" pitchFamily="18" charset="0"/>
              </a:rPr>
              <a:t>Yönelim: </a:t>
            </a:r>
            <a:r>
              <a:rPr lang="tr-TR" dirty="0">
                <a:latin typeface="Bookman Old Style" panose="02050604050505020204" pitchFamily="18" charset="0"/>
              </a:rPr>
              <a:t>Olumlu </a:t>
            </a:r>
          </a:p>
          <a:p>
            <a:pPr algn="just">
              <a:lnSpc>
                <a:spcPct val="200000"/>
              </a:lnSpc>
            </a:pPr>
            <a:r>
              <a:rPr lang="tr-TR" b="1" dirty="0">
                <a:latin typeface="Bookman Old Style" panose="02050604050505020204" pitchFamily="18" charset="0"/>
              </a:rPr>
              <a:t>Veri Tipi: </a:t>
            </a:r>
            <a:r>
              <a:rPr lang="tr-TR" dirty="0">
                <a:latin typeface="Bookman Old Style" panose="02050604050505020204" pitchFamily="18" charset="0"/>
              </a:rPr>
              <a:t>Dönemsel </a:t>
            </a:r>
          </a:p>
          <a:p>
            <a:pPr algn="just">
              <a:lnSpc>
                <a:spcPct val="200000"/>
              </a:lnSpc>
            </a:pPr>
            <a:r>
              <a:rPr lang="tr-TR" b="1" dirty="0">
                <a:latin typeface="Bookman Old Style" panose="02050604050505020204" pitchFamily="18" charset="0"/>
              </a:rPr>
              <a:t>Talimatı Veren: </a:t>
            </a:r>
            <a:r>
              <a:rPr lang="tr-TR" dirty="0">
                <a:latin typeface="Bookman Old Style" panose="02050604050505020204" pitchFamily="18" charset="0"/>
              </a:rPr>
              <a:t>Bakan veya ilgili Bakan Yardımcısı </a:t>
            </a:r>
          </a:p>
          <a:p>
            <a:pPr algn="just">
              <a:lnSpc>
                <a:spcPct val="200000"/>
              </a:lnSpc>
            </a:pPr>
            <a:r>
              <a:rPr lang="tr-TR" b="1" dirty="0">
                <a:latin typeface="Bookman Old Style" panose="02050604050505020204" pitchFamily="18" charset="0"/>
              </a:rPr>
              <a:t>Başlangıç tarihi: </a:t>
            </a:r>
            <a:r>
              <a:rPr lang="tr-TR" dirty="0">
                <a:latin typeface="Bookman Old Style" panose="02050604050505020204" pitchFamily="18" charset="0"/>
              </a:rPr>
              <a:t>Makam talimatının birime gönderildiği tarih</a:t>
            </a:r>
          </a:p>
          <a:p>
            <a:pPr algn="just">
              <a:lnSpc>
                <a:spcPct val="200000"/>
              </a:lnSpc>
            </a:pPr>
            <a:r>
              <a:rPr lang="tr-TR" b="1" dirty="0">
                <a:latin typeface="Bookman Old Style" panose="02050604050505020204" pitchFamily="18" charset="0"/>
              </a:rPr>
              <a:t>Bitiş tarihi: </a:t>
            </a:r>
            <a:r>
              <a:rPr lang="tr-TR" dirty="0">
                <a:latin typeface="Bookman Old Style" panose="02050604050505020204" pitchFamily="18" charset="0"/>
              </a:rPr>
              <a:t>Makam talimatının gerçekleştirileceği son tarih olacak şekilde yazılır ve güncelle butonuna tıklanarak başlık oluşturma işlemi tamamlanır.  </a:t>
            </a:r>
          </a:p>
        </p:txBody>
      </p:sp>
    </p:spTree>
    <p:extLst>
      <p:ext uri="{BB962C8B-B14F-4D97-AF65-F5344CB8AC3E}">
        <p14:creationId xmlns:p14="http://schemas.microsoft.com/office/powerpoint/2010/main" val="89522813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advTm="1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88"/>
          <p:cNvSpPr>
            <a:spLocks/>
          </p:cNvSpPr>
          <p:nvPr/>
        </p:nvSpPr>
        <p:spPr bwMode="auto">
          <a:xfrm rot="10800000" flipH="1" flipV="1">
            <a:off x="0" y="-1"/>
            <a:ext cx="9900138" cy="840815"/>
          </a:xfrm>
          <a:custGeom>
            <a:avLst/>
            <a:gdLst>
              <a:gd name="T0" fmla="*/ 0 w 7496175"/>
              <a:gd name="T1" fmla="*/ 0 h 553106"/>
              <a:gd name="T2" fmla="*/ 7496175 w 7496175"/>
              <a:gd name="T3" fmla="*/ 0 h 553106"/>
              <a:gd name="T4" fmla="*/ 7010403 w 7496175"/>
              <a:gd name="T5" fmla="*/ 546304 h 553106"/>
              <a:gd name="T6" fmla="*/ 0 w 7496175"/>
              <a:gd name="T7" fmla="*/ 546304 h 553106"/>
              <a:gd name="T8" fmla="*/ 0 w 7496175"/>
              <a:gd name="T9" fmla="*/ 0 h 553106"/>
              <a:gd name="T10" fmla="*/ 0 60000 65536"/>
              <a:gd name="T11" fmla="*/ 0 60000 65536"/>
              <a:gd name="T12" fmla="*/ 0 60000 65536"/>
              <a:gd name="T13" fmla="*/ 0 60000 65536"/>
              <a:gd name="T14" fmla="*/ 0 60000 65536"/>
              <a:gd name="T15" fmla="*/ 0 w 7496175"/>
              <a:gd name="T16" fmla="*/ 0 h 553106"/>
              <a:gd name="T17" fmla="*/ 7496175 w 7496175"/>
              <a:gd name="T18" fmla="*/ 553106 h 553106"/>
            </a:gdLst>
            <a:ahLst/>
            <a:cxnLst>
              <a:cxn ang="T10">
                <a:pos x="T0" y="T1"/>
              </a:cxn>
              <a:cxn ang="T11">
                <a:pos x="T2" y="T3"/>
              </a:cxn>
              <a:cxn ang="T12">
                <a:pos x="T4" y="T5"/>
              </a:cxn>
              <a:cxn ang="T13">
                <a:pos x="T6" y="T7"/>
              </a:cxn>
              <a:cxn ang="T14">
                <a:pos x="T8" y="T9"/>
              </a:cxn>
            </a:cxnLst>
            <a:rect l="T15" t="T16" r="T17" b="T18"/>
            <a:pathLst>
              <a:path w="7496175" h="553106">
                <a:moveTo>
                  <a:pt x="0" y="0"/>
                </a:moveTo>
                <a:lnTo>
                  <a:pt x="7496175" y="0"/>
                </a:lnTo>
                <a:lnTo>
                  <a:pt x="7010400" y="553106"/>
                </a:lnTo>
                <a:lnTo>
                  <a:pt x="0" y="553106"/>
                </a:lnTo>
                <a:lnTo>
                  <a:pt x="0" y="0"/>
                </a:lnTo>
                <a:close/>
              </a:path>
            </a:pathLst>
          </a:custGeom>
          <a:solidFill>
            <a:schemeClr val="tx2">
              <a:lumMod val="75000"/>
            </a:schemeClr>
          </a:solidFill>
          <a:ln>
            <a:noFill/>
          </a:ln>
          <a:effectLst/>
          <a:scene3d>
            <a:camera prst="orthographicFront">
              <a:rot lat="0" lon="0" rev="0"/>
            </a:camera>
            <a:lightRig rig="contrasting" dir="t">
              <a:rot lat="0" lon="0" rev="7800000"/>
            </a:lightRig>
          </a:scene3d>
          <a:sp3d>
            <a:bevelT w="139700" h="139700"/>
          </a:sp3d>
        </p:spPr>
        <p:txBody>
          <a:bodyPr lIns="91425" tIns="91425" rIns="91425" bIns="91425"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0">
              <a:defRPr/>
            </a:pPr>
            <a:r>
              <a:rPr lang="tr-TR" altLang="tr-TR" sz="2000" dirty="0">
                <a:solidFill>
                  <a:schemeClr val="bg1"/>
                </a:solidFill>
                <a:latin typeface="Bookman Old Style" panose="02050604050505020204" pitchFamily="18" charset="0"/>
              </a:rPr>
              <a:t>	  </a:t>
            </a:r>
            <a:r>
              <a:rPr lang="tr-TR" altLang="tr-TR" sz="3200" dirty="0">
                <a:solidFill>
                  <a:schemeClr val="bg1"/>
                </a:solidFill>
                <a:latin typeface="Bookman Old Style" panose="02050604050505020204" pitchFamily="18" charset="0"/>
              </a:rPr>
              <a:t>2022-</a:t>
            </a:r>
            <a:r>
              <a:rPr lang="tr-TR" altLang="tr-TR" sz="3200" dirty="0">
                <a:solidFill>
                  <a:schemeClr val="bg2"/>
                </a:solidFill>
                <a:latin typeface="Bookman Old Style" panose="02050604050505020204" pitchFamily="18" charset="0"/>
              </a:rPr>
              <a:t>PERDİS </a:t>
            </a:r>
            <a:r>
              <a:rPr lang="tr-TR" altLang="tr-TR" sz="3200" dirty="0">
                <a:solidFill>
                  <a:srgbClr val="C00000"/>
                </a:solidFill>
                <a:latin typeface="Bookman Old Style" panose="02050604050505020204" pitchFamily="18" charset="0"/>
              </a:rPr>
              <a:t> </a:t>
            </a:r>
            <a:endParaRPr kumimoji="0" lang="tr-TR" altLang="tr-TR" sz="3200" b="0" i="0" u="none" strike="noStrike" kern="1200" cap="none" spc="0" normalizeH="0" baseline="0" noProof="0" dirty="0">
              <a:ln>
                <a:noFill/>
              </a:ln>
              <a:solidFill>
                <a:srgbClr val="C00000"/>
              </a:solidFill>
              <a:effectLst/>
              <a:uLnTx/>
              <a:uFillTx/>
              <a:latin typeface="Bookman Old Style" panose="02050604050505020204" pitchFamily="18" charset="0"/>
            </a:endParaRPr>
          </a:p>
        </p:txBody>
      </p:sp>
      <p:pic>
        <p:nvPicPr>
          <p:cNvPr id="10" name="Resim 5">
            <a:extLst>
              <a:ext uri="{FF2B5EF4-FFF2-40B4-BE49-F238E27FC236}">
                <a16:creationId xmlns:a16="http://schemas.microsoft.com/office/drawing/2014/main" id="{BDEDE4AB-C88D-0A4E-9762-B84687784B4A}"/>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82337" y="80754"/>
            <a:ext cx="679309" cy="67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Rounded Corners 6">
            <a:extLst>
              <a:ext uri="{FF2B5EF4-FFF2-40B4-BE49-F238E27FC236}">
                <a16:creationId xmlns:a16="http://schemas.microsoft.com/office/drawing/2014/main" id="{F7B0FC0B-0B97-4846-B079-4DD374E7D2A2}"/>
              </a:ext>
            </a:extLst>
          </p:cNvPr>
          <p:cNvSpPr/>
          <p:nvPr/>
        </p:nvSpPr>
        <p:spPr>
          <a:xfrm>
            <a:off x="0" y="6602281"/>
            <a:ext cx="12192001" cy="255719"/>
          </a:xfrm>
          <a:prstGeom prst="roundRect">
            <a:avLst>
              <a:gd name="adj" fmla="val 213"/>
            </a:avLst>
          </a:prstGeom>
          <a:solidFill>
            <a:srgbClr val="C00000"/>
          </a:solidFill>
          <a:ln w="12700" cap="flat" cmpd="sng" algn="ctr">
            <a:solidFill>
              <a:schemeClr val="accent6">
                <a:lumMod val="50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350" b="0" i="0" u="none" strike="noStrike" kern="0" cap="none" spc="0" normalizeH="0" baseline="0" noProof="0" dirty="0" smtClean="0">
                <a:ln>
                  <a:noFill/>
                </a:ln>
                <a:solidFill>
                  <a:prstClr val="white"/>
                </a:solidFill>
                <a:effectLst/>
                <a:uLnTx/>
                <a:uFillTx/>
                <a:latin typeface="Calibri" panose="020F0502020204030204"/>
                <a:ea typeface="+mn-ea"/>
                <a:cs typeface="+mn-cs"/>
              </a:rPr>
              <a:t>8</a:t>
            </a:r>
            <a:endParaRPr kumimoji="0" lang="id-ID"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4" name="Resim 3">
            <a:extLst>
              <a:ext uri="{FF2B5EF4-FFF2-40B4-BE49-F238E27FC236}">
                <a16:creationId xmlns:a16="http://schemas.microsoft.com/office/drawing/2014/main" id="{94647AFC-3BAC-4ADD-9EA4-8EC9F62935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67237"/>
            <a:ext cx="5343746" cy="3919162"/>
          </a:xfrm>
          <a:prstGeom prst="rect">
            <a:avLst/>
          </a:prstGeom>
        </p:spPr>
      </p:pic>
      <p:sp>
        <p:nvSpPr>
          <p:cNvPr id="5" name="Metin kutusu 4">
            <a:extLst>
              <a:ext uri="{FF2B5EF4-FFF2-40B4-BE49-F238E27FC236}">
                <a16:creationId xmlns:a16="http://schemas.microsoft.com/office/drawing/2014/main" id="{BBBE3FAC-C6B1-4BB2-BCD6-C0CE372C1046}"/>
              </a:ext>
            </a:extLst>
          </p:cNvPr>
          <p:cNvSpPr txBox="1"/>
          <p:nvPr/>
        </p:nvSpPr>
        <p:spPr>
          <a:xfrm>
            <a:off x="6002448" y="3114380"/>
            <a:ext cx="5343746" cy="646331"/>
          </a:xfrm>
          <a:prstGeom prst="rect">
            <a:avLst/>
          </a:prstGeom>
          <a:noFill/>
        </p:spPr>
        <p:txBody>
          <a:bodyPr wrap="square" rtlCol="0">
            <a:spAutoFit/>
          </a:bodyPr>
          <a:lstStyle/>
          <a:p>
            <a:pPr algn="just"/>
            <a:r>
              <a:rPr lang="tr-TR" dirty="0">
                <a:latin typeface="Bookman Old Style" panose="02050604050505020204" pitchFamily="18" charset="0"/>
              </a:rPr>
              <a:t>Oluşturulan gösterge sol tarafta mavi olarak görüntülenir.</a:t>
            </a:r>
          </a:p>
        </p:txBody>
      </p:sp>
      <p:sp>
        <p:nvSpPr>
          <p:cNvPr id="8" name="Arrow: Pentagon 12">
            <a:extLst>
              <a:ext uri="{FF2B5EF4-FFF2-40B4-BE49-F238E27FC236}">
                <a16:creationId xmlns:a16="http://schemas.microsoft.com/office/drawing/2014/main" id="{18562C3D-7CEC-4055-ACE8-23F8974F03D4}"/>
              </a:ext>
            </a:extLst>
          </p:cNvPr>
          <p:cNvSpPr/>
          <p:nvPr/>
        </p:nvSpPr>
        <p:spPr>
          <a:xfrm rot="10800000" flipV="1">
            <a:off x="5863589" y="1"/>
            <a:ext cx="6328409" cy="840813"/>
          </a:xfrm>
          <a:prstGeom prst="homePlate">
            <a:avLst/>
          </a:prstGeom>
          <a:solidFill>
            <a:schemeClr val="tx2">
              <a:lumMod val="75000"/>
            </a:schemeClr>
          </a:solidFill>
          <a:ln w="60325">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400" dirty="0">
                <a:solidFill>
                  <a:prstClr val="white"/>
                </a:solidFill>
                <a:latin typeface="Bookman Old Style" panose="02050604050505020204" pitchFamily="18" charset="0"/>
                <a:cs typeface="Times New Roman" panose="02020603050405020304" pitchFamily="18" charset="0"/>
              </a:rPr>
              <a:t>GÖSTERGE KAYDI</a:t>
            </a:r>
            <a:endParaRPr kumimoji="0" lang="id-ID" sz="2400" b="0" i="0" u="none" strike="noStrike" kern="1200" cap="none" spc="0" normalizeH="0" baseline="0" noProof="0" dirty="0">
              <a:ln>
                <a:noFill/>
              </a:ln>
              <a:solidFill>
                <a:prstClr val="white"/>
              </a:solidFill>
              <a:effectLst/>
              <a:uLnTx/>
              <a:uFillTx/>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33779690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advTm="1000">
        <p:fade/>
      </p:transition>
    </mc:Fallback>
  </mc:AlternateContent>
</p:sld>
</file>

<file path=ppt/theme/theme1.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5610</TotalTime>
  <Words>948</Words>
  <Application>Microsoft Office PowerPoint</Application>
  <PresentationFormat>Geniş ekran</PresentationFormat>
  <Paragraphs>193</Paragraphs>
  <Slides>16</Slides>
  <Notes>16</Notes>
  <HiddenSlides>0</HiddenSlides>
  <MMClips>0</MMClips>
  <ScaleCrop>false</ScaleCrop>
  <HeadingPairs>
    <vt:vector size="6" baseType="variant">
      <vt:variant>
        <vt:lpstr>Kullanılan Yazı Tipleri</vt:lpstr>
      </vt:variant>
      <vt:variant>
        <vt:i4>9</vt:i4>
      </vt:variant>
      <vt:variant>
        <vt:lpstr>Tema</vt:lpstr>
      </vt:variant>
      <vt:variant>
        <vt:i4>2</vt:i4>
      </vt:variant>
      <vt:variant>
        <vt:lpstr>Slayt Başlıkları</vt:lpstr>
      </vt:variant>
      <vt:variant>
        <vt:i4>16</vt:i4>
      </vt:variant>
    </vt:vector>
  </HeadingPairs>
  <TitlesOfParts>
    <vt:vector size="27" baseType="lpstr">
      <vt:lpstr>Arial</vt:lpstr>
      <vt:lpstr>Arial Narrow</vt:lpstr>
      <vt:lpstr>Bookman Old Style</vt:lpstr>
      <vt:lpstr>Calibri</vt:lpstr>
      <vt:lpstr>Calibri Light</vt:lpstr>
      <vt:lpstr>Corbel</vt:lpstr>
      <vt:lpstr>Roboto Light</vt:lpstr>
      <vt:lpstr>Times New Roman</vt:lpstr>
      <vt:lpstr>Wingdings</vt:lpstr>
      <vt:lpstr>1_Office Teması</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Ümit ŞEN</dc:creator>
  <cp:lastModifiedBy>Züleyha AKSÜZEK KAVAK</cp:lastModifiedBy>
  <cp:revision>616</cp:revision>
  <cp:lastPrinted>2022-02-02T07:24:20Z</cp:lastPrinted>
  <dcterms:created xsi:type="dcterms:W3CDTF">2020-06-01T11:20:26Z</dcterms:created>
  <dcterms:modified xsi:type="dcterms:W3CDTF">2022-12-16T07:16:28Z</dcterms:modified>
</cp:coreProperties>
</file>